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6" r:id="rId17"/>
    <p:sldId id="277" r:id="rId18"/>
    <p:sldId id="278" r:id="rId19"/>
    <p:sldId id="271" r:id="rId20"/>
    <p:sldId id="272" r:id="rId21"/>
    <p:sldId id="273" r:id="rId22"/>
    <p:sldId id="274" r:id="rId23"/>
    <p:sldId id="275" r:id="rId24"/>
    <p:sldId id="279" r:id="rId25"/>
    <p:sldId id="280" r:id="rId26"/>
  </p:sldIdLst>
  <p:sldSz cx="9144000" cy="6858000" type="screen4x3"/>
  <p:notesSz cx="6858000" cy="9144000"/>
  <p:defaultTextStyle>
    <a:defPPr>
      <a:defRPr lang="hu-H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Közepesen sötét stílus 2 – 1. jelölőszín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Élőfej hely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3" name="Dátum hely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D9C365-11B0-4E45-AF6E-B58AD7FE1186}" type="datetimeFigureOut">
              <a:rPr lang="hu-HU" smtClean="0"/>
              <a:t>2013.10.21.</a:t>
            </a:fld>
            <a:endParaRPr lang="hu-HU"/>
          </a:p>
        </p:txBody>
      </p:sp>
      <p:sp>
        <p:nvSpPr>
          <p:cNvPr id="4" name="Diakép hely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hu-HU"/>
          </a:p>
        </p:txBody>
      </p:sp>
      <p:sp>
        <p:nvSpPr>
          <p:cNvPr id="5" name="Jegyzetek hely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hu-HU"/>
          </a:p>
        </p:txBody>
      </p:sp>
      <p:sp>
        <p:nvSpPr>
          <p:cNvPr id="6" name="Élőláb hely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hu-HU"/>
          </a:p>
        </p:txBody>
      </p:sp>
      <p:sp>
        <p:nvSpPr>
          <p:cNvPr id="7" name="Dia számának hely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6302F4-C870-4358-89C0-299FCAAC9DE0}" type="slidenum">
              <a:rPr lang="hu-HU" smtClean="0"/>
              <a:t>‹#›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9826589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302F4-C870-4358-89C0-299FCAAC9DE0}" type="slidenum">
              <a:rPr lang="hu-HU" smtClean="0"/>
              <a:t>1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92976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akép hely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Jegyzetek hely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302F4-C870-4358-89C0-299FCAAC9DE0}" type="slidenum">
              <a:rPr lang="hu-HU" smtClean="0"/>
              <a:t>25</a:t>
            </a:fld>
            <a:endParaRPr lang="hu-HU"/>
          </a:p>
        </p:txBody>
      </p:sp>
    </p:spTree>
    <p:extLst>
      <p:ext uri="{BB962C8B-B14F-4D97-AF65-F5344CB8AC3E}">
        <p14:creationId xmlns:p14="http://schemas.microsoft.com/office/powerpoint/2010/main" val="41192976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Cím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u-HU" smtClean="0"/>
              <a:t>Alcím mintájának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EE6FB-41B9-4E8E-AA54-08A502A6BC10}" type="datetime1">
              <a:rPr lang="hu-HU" smtClean="0"/>
              <a:t>2013.10.21.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Cím és függőlege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C283E7E-3E9D-4EA8-BDFA-155FFCB08B1B}" type="datetime1">
              <a:rPr lang="hu-HU" smtClean="0"/>
              <a:t>2013.10.21.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Függőleges cím és szöv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27A2BD-2DC7-46D2-9C2A-FC55C301C9AC}" type="datetime1">
              <a:rPr lang="hu-HU" smtClean="0"/>
              <a:t>2013.10.21.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mtClean="0"/>
              <a:t>‹#›</a:t>
            </a:fld>
            <a:endParaRPr lang="hu-H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ím és tartal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mtClean="0"/>
              <a:t>2013.10.21.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mtClean="0"/>
              <a:t>‹#›</a:t>
            </a:fld>
            <a:endParaRPr lang="hu-H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zakaszfejlé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D1073C-62BA-4E4B-8D2C-9E013B2295E0}" type="datetime1">
              <a:rPr lang="hu-HU" smtClean="0"/>
              <a:t>2013.10.21.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tartalomrés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04890-3026-4BC1-AA16-E1061139889D}" type="datetime1">
              <a:rPr lang="hu-HU" smtClean="0"/>
              <a:t>2013.10.21.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mtClean="0"/>
              <a:t>‹#›</a:t>
            </a:fld>
            <a:endParaRPr lang="hu-H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Összehasonlítá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79B573-4D19-4046-B048-2E6EFF1D9662}" type="datetime1">
              <a:rPr lang="hu-HU" smtClean="0"/>
              <a:t>2013.10.21.</a:t>
            </a:fld>
            <a:endParaRPr lang="hu-H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Csak cí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smtClean="0"/>
              <a:t>Mintacím szerkesztése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85CF0B-6DAF-4468-85A9-E5424777A571}" type="datetime1">
              <a:rPr lang="hu-HU" smtClean="0"/>
              <a:t>2013.10.21.</a:t>
            </a:fld>
            <a:endParaRPr lang="hu-H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Ü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9DEDCD-43C0-474D-B6FE-51EE393B97A0}" type="datetime1">
              <a:rPr lang="hu-HU" smtClean="0"/>
              <a:t>2013.10.21.</a:t>
            </a:fld>
            <a:endParaRPr lang="hu-H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mtClean="0"/>
              <a:t>‹#›</a:t>
            </a:fld>
            <a:endParaRPr lang="hu-H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Tartalomrész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04A50-5FD3-4EF1-8AD8-54D47561378F}" type="datetime1">
              <a:rPr lang="hu-HU" smtClean="0"/>
              <a:t>2013.10.21.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mtClean="0"/>
              <a:t>‹#›</a:t>
            </a:fld>
            <a:endParaRPr lang="hu-H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Kép képaláíráss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u-HU" smtClean="0"/>
              <a:t>Mintaszöveg szerkesztése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F9A0B-2D17-4F45-834E-94AD9790B2B2}" type="datetime1">
              <a:rPr lang="hu-HU" smtClean="0"/>
              <a:t>2013.10.21.</a:t>
            </a:fld>
            <a:endParaRPr lang="hu-H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u-H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mtClean="0"/>
              <a:t>‹#›</a:t>
            </a:fld>
            <a:endParaRPr lang="hu-H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hu-HU" smtClean="0"/>
              <a:t>Kép beszúrásához kattintson az ikonra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hu-HU" smtClean="0"/>
              <a:t>Mintacím szerkesztése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6E98605-9320-4992-8A01-3DEBA6B6CEFD}" type="datetime1">
              <a:rPr lang="hu-HU" smtClean="0"/>
              <a:t>2013.10.21.</a:t>
            </a:fld>
            <a:endParaRPr lang="hu-H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hu-H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336FA8-C5A4-432A-A4F7-0DE4E273D8C8}" type="slidenum">
              <a:rPr lang="hu-HU" smtClean="0"/>
              <a:t>‹#›</a:t>
            </a:fld>
            <a:endParaRPr lang="hu-H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u-HU" smtClean="0"/>
              <a:t>Mintaszöveg szerkesztése</a:t>
            </a:r>
          </a:p>
          <a:p>
            <a:pPr lvl="1"/>
            <a:r>
              <a:rPr lang="hu-HU" smtClean="0"/>
              <a:t>Második szint</a:t>
            </a:r>
          </a:p>
          <a:p>
            <a:pPr lvl="2"/>
            <a:r>
              <a:rPr lang="hu-HU" smtClean="0"/>
              <a:t>Harmadik szint</a:t>
            </a:r>
          </a:p>
          <a:p>
            <a:pPr lvl="3"/>
            <a:r>
              <a:rPr lang="hu-HU" smtClean="0"/>
              <a:t>Negyedik szint</a:t>
            </a:r>
          </a:p>
          <a:p>
            <a:pPr lvl="4"/>
            <a:r>
              <a:rPr lang="hu-HU" smtClean="0"/>
              <a:t>Ötödik szint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10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Hibajavító eljárások</a:t>
            </a:r>
            <a:endParaRPr lang="hu-HU" dirty="0"/>
          </a:p>
        </p:txBody>
      </p:sp>
      <p:sp>
        <p:nvSpPr>
          <p:cNvPr id="3" name="Alcím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hu-HU" dirty="0" smtClean="0"/>
              <a:t>Készítette: Unger Tamás István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387482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Az adó és a vevő között meg kell állapodni a kódhosszban, illetve abban is, hogy melyik hányszor ismétlődik.</a:t>
            </a:r>
          </a:p>
          <a:p>
            <a:r>
              <a:rPr lang="hu-HU" dirty="0" smtClean="0"/>
              <a:t>Pazarló, túlzó redundanciát okoz, nem segíti elő a rendelkezésre álló sávszélesség hatékony kihasználását</a:t>
            </a:r>
          </a:p>
          <a:p>
            <a:r>
              <a:rPr lang="hu-HU" dirty="0" smtClean="0"/>
              <a:t>Minden blokkban egyforma bithiba esetén nem működőképes</a:t>
            </a: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10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Ismétlési eljárás hátrányai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43541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11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Paritásképzés</a:t>
            </a:r>
            <a:endParaRPr lang="hu-HU" dirty="0"/>
          </a:p>
        </p:txBody>
      </p:sp>
      <p:sp>
        <p:nvSpPr>
          <p:cNvPr id="6" name="Szövegdoboz 5"/>
          <p:cNvSpPr txBox="1"/>
          <p:nvPr/>
        </p:nvSpPr>
        <p:spPr>
          <a:xfrm>
            <a:off x="539552" y="2780928"/>
            <a:ext cx="108012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00101101</a:t>
            </a:r>
            <a:endParaRPr lang="hu-HU" dirty="0"/>
          </a:p>
        </p:txBody>
      </p:sp>
      <p:sp>
        <p:nvSpPr>
          <p:cNvPr id="8" name="Szövegdoboz 7"/>
          <p:cNvSpPr txBox="1"/>
          <p:nvPr/>
        </p:nvSpPr>
        <p:spPr>
          <a:xfrm>
            <a:off x="1619672" y="2780928"/>
            <a:ext cx="28803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hu-HU" dirty="0"/>
              <a:t>0</a:t>
            </a:r>
          </a:p>
        </p:txBody>
      </p:sp>
      <p:sp>
        <p:nvSpPr>
          <p:cNvPr id="9" name="Szövegdoboz 8"/>
          <p:cNvSpPr txBox="1"/>
          <p:nvPr/>
        </p:nvSpPr>
        <p:spPr>
          <a:xfrm>
            <a:off x="1907704" y="2780928"/>
            <a:ext cx="108012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dirty="0"/>
              <a:t>1</a:t>
            </a:r>
            <a:r>
              <a:rPr lang="hu-HU" dirty="0" smtClean="0"/>
              <a:t>0101101</a:t>
            </a:r>
            <a:endParaRPr lang="hu-HU" dirty="0"/>
          </a:p>
        </p:txBody>
      </p:sp>
      <p:sp>
        <p:nvSpPr>
          <p:cNvPr id="10" name="Szövegdoboz 9"/>
          <p:cNvSpPr txBox="1"/>
          <p:nvPr/>
        </p:nvSpPr>
        <p:spPr>
          <a:xfrm>
            <a:off x="2987824" y="2780928"/>
            <a:ext cx="28803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1</a:t>
            </a:r>
            <a:endParaRPr lang="hu-HU" dirty="0"/>
          </a:p>
        </p:txBody>
      </p:sp>
      <p:sp>
        <p:nvSpPr>
          <p:cNvPr id="11" name="Szövegdoboz 10"/>
          <p:cNvSpPr txBox="1"/>
          <p:nvPr/>
        </p:nvSpPr>
        <p:spPr>
          <a:xfrm>
            <a:off x="3275856" y="2780928"/>
            <a:ext cx="108012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10001101</a:t>
            </a:r>
            <a:endParaRPr lang="hu-HU" dirty="0"/>
          </a:p>
        </p:txBody>
      </p:sp>
      <p:sp>
        <p:nvSpPr>
          <p:cNvPr id="12" name="Szövegdoboz 11"/>
          <p:cNvSpPr txBox="1"/>
          <p:nvPr/>
        </p:nvSpPr>
        <p:spPr>
          <a:xfrm>
            <a:off x="4355976" y="2780928"/>
            <a:ext cx="28803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hu-HU" dirty="0"/>
              <a:t>0</a:t>
            </a:r>
          </a:p>
        </p:txBody>
      </p:sp>
      <p:sp>
        <p:nvSpPr>
          <p:cNvPr id="13" name="Szövegdoboz 12"/>
          <p:cNvSpPr txBox="1"/>
          <p:nvPr/>
        </p:nvSpPr>
        <p:spPr>
          <a:xfrm>
            <a:off x="4644008" y="2779987"/>
            <a:ext cx="108012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00101111</a:t>
            </a:r>
            <a:endParaRPr lang="hu-HU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5724128" y="2779987"/>
            <a:ext cx="28803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1</a:t>
            </a:r>
            <a:endParaRPr lang="hu-HU" dirty="0"/>
          </a:p>
        </p:txBody>
      </p:sp>
      <p:sp>
        <p:nvSpPr>
          <p:cNvPr id="15" name="Szövegdoboz 14"/>
          <p:cNvSpPr txBox="1"/>
          <p:nvPr/>
        </p:nvSpPr>
        <p:spPr>
          <a:xfrm>
            <a:off x="6012160" y="2780928"/>
            <a:ext cx="108012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11101101</a:t>
            </a:r>
            <a:endParaRPr lang="hu-HU" dirty="0"/>
          </a:p>
        </p:txBody>
      </p:sp>
      <p:sp>
        <p:nvSpPr>
          <p:cNvPr id="16" name="Szövegdoboz 15"/>
          <p:cNvSpPr txBox="1"/>
          <p:nvPr/>
        </p:nvSpPr>
        <p:spPr>
          <a:xfrm>
            <a:off x="7092280" y="2780928"/>
            <a:ext cx="28803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hu-HU" dirty="0"/>
              <a:t>0</a:t>
            </a:r>
          </a:p>
        </p:txBody>
      </p:sp>
      <p:sp>
        <p:nvSpPr>
          <p:cNvPr id="17" name="Szövegdoboz 16"/>
          <p:cNvSpPr txBox="1"/>
          <p:nvPr/>
        </p:nvSpPr>
        <p:spPr>
          <a:xfrm>
            <a:off x="7380312" y="2780928"/>
            <a:ext cx="108012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00111101</a:t>
            </a:r>
            <a:endParaRPr lang="hu-HU" dirty="0"/>
          </a:p>
        </p:txBody>
      </p:sp>
      <p:sp>
        <p:nvSpPr>
          <p:cNvPr id="18" name="Szövegdoboz 17"/>
          <p:cNvSpPr txBox="1"/>
          <p:nvPr/>
        </p:nvSpPr>
        <p:spPr>
          <a:xfrm>
            <a:off x="8460432" y="2780928"/>
            <a:ext cx="288032" cy="369332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1</a:t>
            </a:r>
            <a:endParaRPr lang="hu-HU" dirty="0"/>
          </a:p>
        </p:txBody>
      </p:sp>
      <p:cxnSp>
        <p:nvCxnSpPr>
          <p:cNvPr id="20" name="Egyenes összekötő nyíllal 19"/>
          <p:cNvCxnSpPr/>
          <p:nvPr/>
        </p:nvCxnSpPr>
        <p:spPr>
          <a:xfrm flipV="1">
            <a:off x="1079612" y="3150260"/>
            <a:ext cx="0" cy="19349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Szövegdoboz 20"/>
          <p:cNvSpPr txBox="1"/>
          <p:nvPr/>
        </p:nvSpPr>
        <p:spPr>
          <a:xfrm>
            <a:off x="395536" y="5085184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Hasznos adatblokk(8 bit)</a:t>
            </a:r>
            <a:endParaRPr lang="hu-HU" dirty="0"/>
          </a:p>
        </p:txBody>
      </p:sp>
      <p:cxnSp>
        <p:nvCxnSpPr>
          <p:cNvPr id="25" name="Egyenes összekötő nyíllal 24"/>
          <p:cNvCxnSpPr>
            <a:endCxn id="8" idx="2"/>
          </p:cNvCxnSpPr>
          <p:nvPr/>
        </p:nvCxnSpPr>
        <p:spPr>
          <a:xfrm flipV="1">
            <a:off x="1763688" y="3150260"/>
            <a:ext cx="0" cy="121484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Szövegdoboz 26"/>
          <p:cNvSpPr txBox="1"/>
          <p:nvPr/>
        </p:nvSpPr>
        <p:spPr>
          <a:xfrm>
            <a:off x="1295636" y="4365104"/>
            <a:ext cx="12241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Paritásbit</a:t>
            </a:r>
            <a:endParaRPr lang="hu-HU" dirty="0"/>
          </a:p>
        </p:txBody>
      </p:sp>
      <p:sp>
        <p:nvSpPr>
          <p:cNvPr id="29" name="Tartalom helye 1"/>
          <p:cNvSpPr>
            <a:spLocks noGrp="1"/>
          </p:cNvSpPr>
          <p:nvPr>
            <p:ph idx="1"/>
          </p:nvPr>
        </p:nvSpPr>
        <p:spPr>
          <a:xfrm>
            <a:off x="3275856" y="3284983"/>
            <a:ext cx="5004544" cy="2841179"/>
          </a:xfrm>
        </p:spPr>
        <p:txBody>
          <a:bodyPr>
            <a:normAutofit fontScale="92500"/>
          </a:bodyPr>
          <a:lstStyle/>
          <a:p>
            <a:r>
              <a:rPr lang="hu-HU" dirty="0" smtClean="0"/>
              <a:t>A biteket egységekbe szervezzük(oktett), majd mindegyikhez egy-egy paritásbitet rendelünk</a:t>
            </a:r>
          </a:p>
          <a:p>
            <a:r>
              <a:rPr lang="hu-HU" dirty="0" smtClean="0"/>
              <a:t>A paritásbit az egységben lévő 1-esek számát mindig párosra egészíti ki</a:t>
            </a:r>
          </a:p>
          <a:p>
            <a:r>
              <a:rPr lang="hu-HU" dirty="0" smtClean="0"/>
              <a:t>Csak detektálásra(hol van a hiba?)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453218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12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Polaritásváltás - diverziti</a:t>
            </a:r>
            <a:endParaRPr lang="hu-HU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3162869"/>
            <a:ext cx="720080" cy="720080"/>
          </a:xfrm>
          <a:prstGeom prst="rect">
            <a:avLst/>
          </a:prstGeom>
        </p:spPr>
      </p:pic>
      <p:pic>
        <p:nvPicPr>
          <p:cNvPr id="7" name="Kép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0972" y="4797152"/>
            <a:ext cx="720080" cy="720080"/>
          </a:xfrm>
          <a:prstGeom prst="rect">
            <a:avLst/>
          </a:prstGeom>
        </p:spPr>
      </p:pic>
      <p:pic>
        <p:nvPicPr>
          <p:cNvPr id="8" name="Kép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0272" y="3999247"/>
            <a:ext cx="720080" cy="720080"/>
          </a:xfrm>
          <a:prstGeom prst="rect">
            <a:avLst/>
          </a:prstGeom>
        </p:spPr>
      </p:pic>
      <p:sp>
        <p:nvSpPr>
          <p:cNvPr id="9" name="Szövegdoboz 8"/>
          <p:cNvSpPr txBox="1"/>
          <p:nvPr/>
        </p:nvSpPr>
        <p:spPr>
          <a:xfrm>
            <a:off x="179512" y="4174621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TX</a:t>
            </a:r>
          </a:p>
        </p:txBody>
      </p:sp>
      <p:sp>
        <p:nvSpPr>
          <p:cNvPr id="10" name="Szövegdoboz 9"/>
          <p:cNvSpPr txBox="1"/>
          <p:nvPr/>
        </p:nvSpPr>
        <p:spPr>
          <a:xfrm>
            <a:off x="7791443" y="4142355"/>
            <a:ext cx="9361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RX</a:t>
            </a:r>
          </a:p>
        </p:txBody>
      </p:sp>
      <p:sp>
        <p:nvSpPr>
          <p:cNvPr id="12" name="Téglalap 11"/>
          <p:cNvSpPr/>
          <p:nvPr/>
        </p:nvSpPr>
        <p:spPr>
          <a:xfrm>
            <a:off x="1259632" y="3356992"/>
            <a:ext cx="57606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f1</a:t>
            </a:r>
            <a:endParaRPr lang="hu-HU" dirty="0"/>
          </a:p>
        </p:txBody>
      </p:sp>
      <p:sp>
        <p:nvSpPr>
          <p:cNvPr id="13" name="Téglalap 12"/>
          <p:cNvSpPr/>
          <p:nvPr/>
        </p:nvSpPr>
        <p:spPr>
          <a:xfrm>
            <a:off x="1252880" y="5013176"/>
            <a:ext cx="576064" cy="2880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f2</a:t>
            </a:r>
            <a:endParaRPr lang="hu-HU" dirty="0"/>
          </a:p>
        </p:txBody>
      </p:sp>
      <p:sp>
        <p:nvSpPr>
          <p:cNvPr id="14" name="Szövegdoboz 13"/>
          <p:cNvSpPr txBox="1"/>
          <p:nvPr/>
        </p:nvSpPr>
        <p:spPr>
          <a:xfrm>
            <a:off x="1439652" y="2805008"/>
            <a:ext cx="108012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00101101</a:t>
            </a:r>
            <a:endParaRPr lang="hu-HU" dirty="0"/>
          </a:p>
        </p:txBody>
      </p:sp>
      <p:sp>
        <p:nvSpPr>
          <p:cNvPr id="15" name="Szövegdoboz 14"/>
          <p:cNvSpPr txBox="1"/>
          <p:nvPr/>
        </p:nvSpPr>
        <p:spPr>
          <a:xfrm>
            <a:off x="1510952" y="4320590"/>
            <a:ext cx="1080120" cy="36933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11010010</a:t>
            </a:r>
            <a:endParaRPr lang="hu-HU" dirty="0"/>
          </a:p>
        </p:txBody>
      </p:sp>
      <p:cxnSp>
        <p:nvCxnSpPr>
          <p:cNvPr id="17" name="Egyenes összekötő nyíllal 16"/>
          <p:cNvCxnSpPr/>
          <p:nvPr/>
        </p:nvCxnSpPr>
        <p:spPr>
          <a:xfrm flipV="1">
            <a:off x="2843808" y="4174621"/>
            <a:ext cx="4176464" cy="98257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Egyenes összekötő nyíllal 18"/>
          <p:cNvCxnSpPr/>
          <p:nvPr/>
        </p:nvCxnSpPr>
        <p:spPr>
          <a:xfrm>
            <a:off x="2843808" y="2989674"/>
            <a:ext cx="4176464" cy="100957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39012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b="1" dirty="0" err="1" smtClean="0"/>
              <a:t>Cyclic</a:t>
            </a:r>
            <a:r>
              <a:rPr lang="hu-HU" b="1" dirty="0" smtClean="0"/>
              <a:t> </a:t>
            </a:r>
            <a:r>
              <a:rPr lang="hu-HU" b="1" dirty="0" err="1" smtClean="0"/>
              <a:t>Redundancy</a:t>
            </a:r>
            <a:r>
              <a:rPr lang="hu-HU" b="1" dirty="0" smtClean="0"/>
              <a:t> </a:t>
            </a:r>
            <a:r>
              <a:rPr lang="hu-HU" b="1" dirty="0" err="1" smtClean="0"/>
              <a:t>Check</a:t>
            </a:r>
            <a:r>
              <a:rPr lang="hu-HU" b="1" dirty="0" smtClean="0"/>
              <a:t> </a:t>
            </a:r>
          </a:p>
          <a:p>
            <a:r>
              <a:rPr lang="hu-HU" dirty="0" smtClean="0"/>
              <a:t>Az adatblokkokhoz egy polinom együtthatóit rendeli</a:t>
            </a:r>
          </a:p>
          <a:p>
            <a:r>
              <a:rPr lang="hu-HU" dirty="0" smtClean="0"/>
              <a:t>Osztás egy előre meghatározott polinommal </a:t>
            </a:r>
            <a:r>
              <a:rPr lang="hu-HU" dirty="0" smtClean="0">
                <a:sym typeface="Wingdings" panose="05000000000000000000" pitchFamily="2" charset="2"/>
              </a:rPr>
              <a:t> az osztás eredményeinek együtthatói alkotják a </a:t>
            </a:r>
            <a:r>
              <a:rPr lang="hu-HU" dirty="0" err="1" smtClean="0">
                <a:sym typeface="Wingdings" panose="05000000000000000000" pitchFamily="2" charset="2"/>
              </a:rPr>
              <a:t>CRC-kódot</a:t>
            </a:r>
            <a:r>
              <a:rPr lang="hu-HU" dirty="0" smtClean="0">
                <a:sym typeface="Wingdings" panose="05000000000000000000" pitchFamily="2" charset="2"/>
              </a:rPr>
              <a:t>(</a:t>
            </a:r>
            <a:r>
              <a:rPr lang="hu-HU" dirty="0" err="1">
                <a:sym typeface="Wingdings" panose="05000000000000000000" pitchFamily="2" charset="2"/>
              </a:rPr>
              <a:t>c</a:t>
            </a:r>
            <a:r>
              <a:rPr lang="hu-HU" dirty="0" err="1" smtClean="0">
                <a:sym typeface="Wingdings" panose="05000000000000000000" pitchFamily="2" charset="2"/>
              </a:rPr>
              <a:t>hekchsum</a:t>
            </a:r>
            <a:r>
              <a:rPr lang="hu-HU" dirty="0" smtClean="0">
                <a:sym typeface="Wingdings" panose="05000000000000000000" pitchFamily="2" charset="2"/>
              </a:rPr>
              <a:t>)</a:t>
            </a:r>
          </a:p>
          <a:p>
            <a:r>
              <a:rPr lang="hu-HU" dirty="0" smtClean="0">
                <a:sym typeface="Wingdings" panose="05000000000000000000" pitchFamily="2" charset="2"/>
              </a:rPr>
              <a:t>Vevőoldalon: CRC szorzása az adott polinommal – egyezik?</a:t>
            </a:r>
          </a:p>
          <a:p>
            <a:r>
              <a:rPr lang="hu-HU" dirty="0" smtClean="0">
                <a:sym typeface="Wingdings" panose="05000000000000000000" pitchFamily="2" charset="2"/>
              </a:rPr>
              <a:t>Másik megoldás: CRC újra kiszámítása vevőoldalon</a:t>
            </a:r>
          </a:p>
          <a:p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13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CRC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831353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hu-HU" dirty="0" smtClean="0"/>
              <a:t>Hamming-távolság: két azonos hosszúságú bitsorozat eltérő bitjeinek száma</a:t>
            </a:r>
          </a:p>
          <a:p>
            <a:r>
              <a:rPr lang="hu-HU" dirty="0" smtClean="0"/>
              <a:t>N bites kódszóban d hiba detektálása </a:t>
            </a:r>
            <a:r>
              <a:rPr lang="hu-HU" dirty="0" smtClean="0">
                <a:sym typeface="Wingdings" panose="05000000000000000000" pitchFamily="2" charset="2"/>
              </a:rPr>
              <a:t> N+d+1 hosszúságú kódszóra van szükség</a:t>
            </a:r>
            <a:endParaRPr lang="hu-HU" dirty="0" smtClean="0"/>
          </a:p>
          <a:p>
            <a:r>
              <a:rPr lang="hu-HU" dirty="0" smtClean="0"/>
              <a:t>A kódok között minimum d+1 Hamming-távolság kell</a:t>
            </a:r>
          </a:p>
          <a:p>
            <a:r>
              <a:rPr lang="hu-HU" dirty="0" smtClean="0"/>
              <a:t>Kódtáblázatot ismernie kell a vevőnek</a:t>
            </a:r>
          </a:p>
          <a:p>
            <a:r>
              <a:rPr lang="hu-HU" dirty="0" smtClean="0"/>
              <a:t>Egyezést vizsgálunk a vevőoldalon (hibás kódszó esetén nem lehet egyezés)</a:t>
            </a:r>
          </a:p>
          <a:p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14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Hamming-távolságon alapuló hibafelismerés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784522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15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Hamming-távolságon alapuló hibafelismerés</a:t>
            </a:r>
            <a:endParaRPr lang="hu-HU" dirty="0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graphicFrame>
        <p:nvGraphicFramePr>
          <p:cNvPr id="9" name="Objektum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01227471"/>
              </p:ext>
            </p:extLst>
          </p:nvPr>
        </p:nvGraphicFramePr>
        <p:xfrm>
          <a:off x="1475656" y="2780928"/>
          <a:ext cx="5984068" cy="287997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r:id="rId3" imgW="5082951" imgH="2452524" progId="Photoshop.Image.5">
                  <p:embed/>
                </p:oleObj>
              </mc:Choice>
              <mc:Fallback>
                <p:oleObj r:id="rId3" imgW="5082951" imgH="2452524" progId="Photoshop.Image.5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5656" y="2780928"/>
                        <a:ext cx="5984068" cy="287997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31420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465501"/>
          </a:xfrm>
        </p:spPr>
        <p:txBody>
          <a:bodyPr/>
          <a:lstStyle/>
          <a:p>
            <a:r>
              <a:rPr lang="hu-HU" dirty="0" smtClean="0"/>
              <a:t>Hamming(7,4) kódon keresztül megérthető</a:t>
            </a:r>
          </a:p>
          <a:p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16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Reed-Solomon kód</a:t>
            </a:r>
            <a:endParaRPr lang="hu-H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9074" y="3284984"/>
            <a:ext cx="2057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78" y="3140968"/>
            <a:ext cx="4000500" cy="3527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561" y="3904493"/>
            <a:ext cx="3933825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077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artalom helye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hu-HU" dirty="0" smtClean="0"/>
                  <a:t>A mechanizmus hasonló, de több bites szimbólumokra is alkalmazható</a:t>
                </a:r>
              </a:p>
              <a:p>
                <a:r>
                  <a:rPr lang="hu-HU" dirty="0" smtClean="0"/>
                  <a:t>RS(255,235) , RS(n,k)</a:t>
                </a:r>
              </a:p>
              <a:p>
                <a:r>
                  <a:rPr lang="hu-HU" dirty="0" smtClean="0"/>
                  <a:t>Redundancia szimbólumok száma: </a:t>
                </a:r>
                <a:r>
                  <a:rPr lang="hu-HU" dirty="0" err="1" smtClean="0"/>
                  <a:t>n-k</a:t>
                </a:r>
                <a:endParaRPr lang="hu-HU" dirty="0" smtClean="0"/>
              </a:p>
              <a:p>
                <a:r>
                  <a:rPr lang="hu-HU" dirty="0" smtClean="0"/>
                  <a:t>Javítható szimbólumok száma:</a:t>
                </a:r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hu-HU" i="1" smtClean="0">
                            <a:latin typeface="Cambria Math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hu-HU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hu-HU" b="0" i="1" smtClean="0">
                                <a:latin typeface="Cambria Math"/>
                              </a:rPr>
                              <m:t>𝑑</m:t>
                            </m:r>
                          </m:e>
                          <m:sub>
                            <m:r>
                              <a:rPr lang="hu-HU" b="0" i="1" smtClean="0">
                                <a:latin typeface="Cambria Math"/>
                              </a:rPr>
                              <m:t>𝐻𝑎𝑚𝑚𝑖𝑛𝑔</m:t>
                            </m:r>
                          </m:sub>
                        </m:sSub>
                        <m:r>
                          <a:rPr lang="hu-HU" b="0" i="1" smtClean="0">
                            <a:latin typeface="Cambria Math"/>
                          </a:rPr>
                          <m:t>−1</m:t>
                        </m:r>
                      </m:num>
                      <m:den>
                        <m:r>
                          <a:rPr lang="hu-HU" b="0" i="1" smtClean="0">
                            <a:latin typeface="Cambria Math"/>
                          </a:rPr>
                          <m:t>2</m:t>
                        </m:r>
                      </m:den>
                    </m:f>
                  </m:oMath>
                </a14:m>
                <a:endParaRPr lang="hu-HU" dirty="0" smtClean="0"/>
              </a:p>
              <a:p>
                <a:r>
                  <a:rPr lang="hu-HU" dirty="0" smtClean="0"/>
                  <a:t>Maximális Hamming-távolságú kód: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hu-HU" b="0" i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/>
                          </a:rPr>
                          <m:t>𝑛</m:t>
                        </m:r>
                        <m:r>
                          <a:rPr lang="hu-HU" b="0" i="1" smtClean="0">
                            <a:latin typeface="Cambria Math"/>
                          </a:rPr>
                          <m:t>−</m:t>
                        </m:r>
                        <m:r>
                          <a:rPr lang="hu-HU" b="0" i="1" smtClean="0">
                            <a:latin typeface="Cambria Math"/>
                          </a:rPr>
                          <m:t>𝑘</m:t>
                        </m:r>
                      </m:e>
                    </m:d>
                    <m:r>
                      <a:rPr lang="hu-HU" b="0" i="1" smtClean="0">
                        <a:latin typeface="Cambria Math"/>
                      </a:rPr>
                      <m:t>+1=</m:t>
                    </m:r>
                    <m:sSub>
                      <m:sSubPr>
                        <m:ctrlPr>
                          <a:rPr lang="hu-HU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hu-HU" b="0" i="1" smtClean="0">
                            <a:latin typeface="Cambria Math"/>
                          </a:rPr>
                          <m:t>𝐻𝑎𝑚𝑚𝑖𝑛𝑔</m:t>
                        </m:r>
                      </m:sub>
                    </m:sSub>
                  </m:oMath>
                </a14:m>
                <a:endParaRPr lang="hu-HU" dirty="0"/>
              </a:p>
            </p:txBody>
          </p:sp>
        </mc:Choice>
        <mc:Fallback>
          <p:sp>
            <p:nvSpPr>
              <p:cNvPr id="2" name="Tartalom hely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35" t="-3004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17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Reed-Solomon kód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64059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2" name="Tartalom helye 1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92500"/>
              </a:bodyPr>
              <a:lstStyle/>
              <a:p>
                <a:r>
                  <a:rPr lang="hu-HU" dirty="0" smtClean="0"/>
                  <a:t>RS(204,188,t=8) </a:t>
                </a:r>
                <a:r>
                  <a:rPr lang="hu-HU" dirty="0" smtClean="0">
                    <a:sym typeface="Wingdings" panose="05000000000000000000" pitchFamily="2" charset="2"/>
                  </a:rPr>
                  <a:t> RS(255,239,t=8)</a:t>
                </a:r>
              </a:p>
              <a:p>
                <a:r>
                  <a:rPr lang="hu-HU" dirty="0" smtClean="0">
                    <a:sym typeface="Wingdings" panose="05000000000000000000" pitchFamily="2" charset="2"/>
                  </a:rPr>
                  <a:t>188 üzenetszimbólumhoz 51 db nulla jobbról  </a:t>
                </a:r>
                <a:r>
                  <a:rPr lang="hu-HU" dirty="0" err="1" smtClean="0">
                    <a:sym typeface="Wingdings" panose="05000000000000000000" pitchFamily="2" charset="2"/>
                  </a:rPr>
                  <a:t>RS-kódolás</a:t>
                </a:r>
                <a:r>
                  <a:rPr lang="hu-HU" dirty="0" smtClean="0">
                    <a:sym typeface="Wingdings" panose="05000000000000000000" pitchFamily="2" charset="2"/>
                  </a:rPr>
                  <a:t>  </a:t>
                </a:r>
                <a:r>
                  <a:rPr lang="hu-HU" dirty="0" err="1" smtClean="0">
                    <a:sym typeface="Wingdings" panose="05000000000000000000" pitchFamily="2" charset="2"/>
                  </a:rPr>
                  <a:t>nullszimbólumok</a:t>
                </a:r>
                <a:r>
                  <a:rPr lang="hu-HU" dirty="0" smtClean="0">
                    <a:sym typeface="Wingdings" panose="05000000000000000000" pitchFamily="2" charset="2"/>
                  </a:rPr>
                  <a:t> eltávolítása</a:t>
                </a:r>
              </a:p>
              <a:p>
                <a:r>
                  <a:rPr lang="hu-HU" dirty="0" smtClean="0">
                    <a:sym typeface="Wingdings" panose="05000000000000000000" pitchFamily="2" charset="2"/>
                  </a:rPr>
                  <a:t>Bájtszervezésben</a:t>
                </a:r>
              </a:p>
              <a:p>
                <a:r>
                  <a:rPr lang="hu-HU" dirty="0" smtClean="0"/>
                  <a:t>188 + 16 redundancia bájt = 204 bájt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hu-HU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hu-HU" b="0" i="1" smtClean="0">
                            <a:latin typeface="Cambria Math"/>
                          </a:rPr>
                          <m:t>𝑑</m:t>
                        </m:r>
                      </m:e>
                      <m:sub>
                        <m:r>
                          <a:rPr lang="hu-HU" b="0" i="1" smtClean="0">
                            <a:latin typeface="Cambria Math"/>
                          </a:rPr>
                          <m:t>h𝑎𝑚𝑚𝑖𝑛𝑔</m:t>
                        </m:r>
                      </m:sub>
                    </m:sSub>
                    <m:r>
                      <a:rPr lang="hu-HU" b="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hu-HU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hu-HU" b="0" i="1" smtClean="0">
                            <a:latin typeface="Cambria Math"/>
                          </a:rPr>
                          <m:t>204−188</m:t>
                        </m:r>
                      </m:e>
                    </m:d>
                    <m:r>
                      <a:rPr lang="hu-HU" b="0" i="1" smtClean="0">
                        <a:latin typeface="Cambria Math"/>
                      </a:rPr>
                      <m:t>+1=17</m:t>
                    </m:r>
                  </m:oMath>
                </a14:m>
                <a:endParaRPr lang="hu-HU" dirty="0" smtClean="0"/>
              </a:p>
              <a:p>
                <a:r>
                  <a:rPr lang="hu-HU" dirty="0" smtClean="0"/>
                  <a:t>Javítható </a:t>
                </a:r>
                <a:r>
                  <a:rPr lang="hu-HU" dirty="0" err="1" smtClean="0"/>
                  <a:t>szimbóumok</a:t>
                </a:r>
                <a:r>
                  <a:rPr lang="hu-HU" dirty="0" smtClean="0"/>
                  <a:t>: </a:t>
                </a:r>
                <a14:m>
                  <m:oMath xmlns:m="http://schemas.openxmlformats.org/officeDocument/2006/math">
                    <m:r>
                      <a:rPr lang="hu-HU" b="0" i="0" smtClean="0">
                        <a:latin typeface="Cambria Math"/>
                      </a:rPr>
                      <m:t>=</m:t>
                    </m:r>
                    <m:f>
                      <m:fPr>
                        <m:ctrlPr>
                          <a:rPr lang="hu-HU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hu-HU" b="0" i="1" smtClean="0">
                            <a:latin typeface="Cambria Math"/>
                          </a:rPr>
                          <m:t>17−1</m:t>
                        </m:r>
                      </m:num>
                      <m:den>
                        <m:r>
                          <a:rPr lang="hu-HU" b="0" i="1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a:rPr lang="hu-HU" b="0" i="1" smtClean="0">
                        <a:latin typeface="Cambria Math"/>
                      </a:rPr>
                      <m:t>=8</m:t>
                    </m:r>
                  </m:oMath>
                </a14:m>
                <a:endParaRPr lang="hu-HU" dirty="0" smtClean="0"/>
              </a:p>
              <a:p>
                <a:r>
                  <a:rPr lang="hu-HU" dirty="0" smtClean="0"/>
                  <a:t>188/204 = 92% </a:t>
                </a:r>
                <a:r>
                  <a:rPr lang="hu-HU" dirty="0" smtClean="0">
                    <a:sym typeface="Wingdings" panose="05000000000000000000" pitchFamily="2" charset="2"/>
                  </a:rPr>
                  <a:t> 8%-os többlet a kódarányból adódóan</a:t>
                </a:r>
                <a:endParaRPr lang="hu-HU" dirty="0"/>
              </a:p>
            </p:txBody>
          </p:sp>
        </mc:Choice>
        <mc:Fallback>
          <p:sp>
            <p:nvSpPr>
              <p:cNvPr id="2" name="Tartalom hely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070" t="-1767" r="-494" b="-1413"/>
                </a:stretch>
              </a:blipFill>
            </p:spPr>
            <p:txBody>
              <a:bodyPr/>
              <a:lstStyle/>
              <a:p>
                <a:r>
                  <a:rPr lang="hu-H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18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Reed-Solomon kód a digitális műsorszórásban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3603811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2121685"/>
          </a:xfrm>
        </p:spPr>
        <p:txBody>
          <a:bodyPr>
            <a:normAutofit fontScale="92500"/>
          </a:bodyPr>
          <a:lstStyle/>
          <a:p>
            <a:r>
              <a:rPr lang="hu-HU" dirty="0" smtClean="0"/>
              <a:t>Rádióösszeköttetések </a:t>
            </a:r>
            <a:r>
              <a:rPr lang="hu-HU" dirty="0" smtClean="0">
                <a:sym typeface="Wingdings" panose="05000000000000000000" pitchFamily="2" charset="2"/>
              </a:rPr>
              <a:t> </a:t>
            </a:r>
            <a:r>
              <a:rPr lang="hu-HU" dirty="0" err="1" smtClean="0">
                <a:sym typeface="Wingdings" panose="05000000000000000000" pitchFamily="2" charset="2"/>
              </a:rPr>
              <a:t>fading</a:t>
            </a:r>
            <a:r>
              <a:rPr lang="hu-HU" dirty="0" smtClean="0">
                <a:sym typeface="Wingdings" panose="05000000000000000000" pitchFamily="2" charset="2"/>
              </a:rPr>
              <a:t>  csoportos bithiba</a:t>
            </a:r>
          </a:p>
          <a:p>
            <a:r>
              <a:rPr lang="hu-HU" dirty="0" smtClean="0">
                <a:sym typeface="Wingdings" panose="05000000000000000000" pitchFamily="2" charset="2"/>
              </a:rPr>
              <a:t>A blokkos hibák kiküszöbölésére a bitek valamilyen szabály szerinti összekeverése szükséges adóoldalon  visszaállítás vevőoldalon</a:t>
            </a:r>
          </a:p>
          <a:p>
            <a:r>
              <a:rPr lang="hu-HU" dirty="0" smtClean="0">
                <a:sym typeface="Wingdings" panose="05000000000000000000" pitchFamily="2" charset="2"/>
              </a:rPr>
              <a:t>A bitkeverés </a:t>
            </a:r>
            <a:r>
              <a:rPr lang="hu-HU" dirty="0" err="1" smtClean="0">
                <a:sym typeface="Wingdings" panose="05000000000000000000" pitchFamily="2" charset="2"/>
              </a:rPr>
              <a:t>buffert</a:t>
            </a:r>
            <a:r>
              <a:rPr lang="hu-HU" dirty="0" smtClean="0">
                <a:sym typeface="Wingdings" panose="05000000000000000000" pitchFamily="2" charset="2"/>
              </a:rPr>
              <a:t> igényel adó-, és vevőoldalon egyaránt</a:t>
            </a:r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19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Interleaving</a:t>
            </a:r>
            <a:endParaRPr lang="hu-HU" dirty="0"/>
          </a:p>
        </p:txBody>
      </p:sp>
      <p:sp>
        <p:nvSpPr>
          <p:cNvPr id="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hu-HU"/>
          </a:p>
        </p:txBody>
      </p:sp>
      <p:graphicFrame>
        <p:nvGraphicFramePr>
          <p:cNvPr id="7" name="Objektum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96222568"/>
              </p:ext>
            </p:extLst>
          </p:nvPr>
        </p:nvGraphicFramePr>
        <p:xfrm>
          <a:off x="1979712" y="4869160"/>
          <a:ext cx="4810125" cy="1181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7" r:id="rId3" imgW="4810125" imgH="1179513" progId="MSDraw">
                  <p:embed/>
                </p:oleObj>
              </mc:Choice>
              <mc:Fallback>
                <p:oleObj r:id="rId3" imgW="4810125" imgH="1179513" progId="MSDraw">
                  <p:embed/>
                  <p:pic>
                    <p:nvPicPr>
                      <p:cNvPr id="0" name="Object 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4869160"/>
                        <a:ext cx="4810125" cy="1181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97791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537509"/>
          </a:xfrm>
        </p:spPr>
        <p:txBody>
          <a:bodyPr/>
          <a:lstStyle/>
          <a:p>
            <a:r>
              <a:rPr lang="hu-HU" dirty="0" smtClean="0"/>
              <a:t>Átvitt információ védelme egy adott átviteli csatornán</a:t>
            </a:r>
          </a:p>
          <a:p>
            <a:pPr marL="0" indent="0">
              <a:buNone/>
            </a:pPr>
            <a:endParaRPr lang="hu-HU" dirty="0" smtClean="0"/>
          </a:p>
        </p:txBody>
      </p:sp>
      <p:sp>
        <p:nvSpPr>
          <p:cNvPr id="3" name="Cím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Csatornakódolás</a:t>
            </a:r>
            <a:endParaRPr lang="hu-HU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2</a:t>
            </a:fld>
            <a:endParaRPr lang="hu-HU" sz="1800" dirty="0"/>
          </a:p>
        </p:txBody>
      </p:sp>
      <p:sp>
        <p:nvSpPr>
          <p:cNvPr id="5" name="Dátum hely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48B62F-ABBC-4B03-B353-400BB076BA49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6" name="Szövegdoboz 5"/>
          <p:cNvSpPr txBox="1"/>
          <p:nvPr/>
        </p:nvSpPr>
        <p:spPr>
          <a:xfrm>
            <a:off x="3059832" y="3280858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Csatornakódolási eljárások</a:t>
            </a:r>
            <a:endParaRPr lang="hu-HU" dirty="0"/>
          </a:p>
        </p:txBody>
      </p:sp>
      <p:cxnSp>
        <p:nvCxnSpPr>
          <p:cNvPr id="8" name="Egyenes összekötő nyíllal 7"/>
          <p:cNvCxnSpPr/>
          <p:nvPr/>
        </p:nvCxnSpPr>
        <p:spPr>
          <a:xfrm flipH="1">
            <a:off x="1835696" y="3789040"/>
            <a:ext cx="1512168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zövegdoboz 8"/>
          <p:cNvSpPr txBox="1"/>
          <p:nvPr/>
        </p:nvSpPr>
        <p:spPr>
          <a:xfrm>
            <a:off x="503548" y="4581128"/>
            <a:ext cx="1764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Hibadetektálás</a:t>
            </a:r>
            <a:endParaRPr lang="hu-HU" dirty="0"/>
          </a:p>
        </p:txBody>
      </p:sp>
      <p:cxnSp>
        <p:nvCxnSpPr>
          <p:cNvPr id="11" name="Egyenes összekötő nyíllal 10"/>
          <p:cNvCxnSpPr/>
          <p:nvPr/>
        </p:nvCxnSpPr>
        <p:spPr>
          <a:xfrm>
            <a:off x="4572000" y="3789040"/>
            <a:ext cx="0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Szövegdoboz 11"/>
          <p:cNvSpPr txBox="1"/>
          <p:nvPr/>
        </p:nvSpPr>
        <p:spPr>
          <a:xfrm>
            <a:off x="3995936" y="4581128"/>
            <a:ext cx="1296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Hibajavítás</a:t>
            </a:r>
            <a:endParaRPr lang="hu-HU" dirty="0"/>
          </a:p>
        </p:txBody>
      </p:sp>
      <p:cxnSp>
        <p:nvCxnSpPr>
          <p:cNvPr id="14" name="Egyenes összekötő nyíllal 13"/>
          <p:cNvCxnSpPr/>
          <p:nvPr/>
        </p:nvCxnSpPr>
        <p:spPr>
          <a:xfrm>
            <a:off x="5652120" y="3789040"/>
            <a:ext cx="1224136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Szövegdoboz 14"/>
          <p:cNvSpPr txBox="1"/>
          <p:nvPr/>
        </p:nvSpPr>
        <p:spPr>
          <a:xfrm>
            <a:off x="6237535" y="4581967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BER-csökkentés</a:t>
            </a:r>
            <a:endParaRPr lang="hu-HU" dirty="0"/>
          </a:p>
        </p:txBody>
      </p:sp>
      <p:sp>
        <p:nvSpPr>
          <p:cNvPr id="17" name="Tartalom helye 1"/>
          <p:cNvSpPr txBox="1">
            <a:spLocks/>
          </p:cNvSpPr>
          <p:nvPr/>
        </p:nvSpPr>
        <p:spPr>
          <a:xfrm>
            <a:off x="867833" y="5104461"/>
            <a:ext cx="7408333" cy="844819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Közvetlenül a forráskódolás után</a:t>
            </a:r>
            <a:endParaRPr lang="hu-HU" dirty="0"/>
          </a:p>
          <a:p>
            <a:r>
              <a:rPr lang="hu-HU" dirty="0" smtClean="0"/>
              <a:t>Zajos átviteli csatorna matematikai modellje</a:t>
            </a:r>
          </a:p>
        </p:txBody>
      </p:sp>
    </p:spTree>
    <p:extLst>
      <p:ext uri="{BB962C8B-B14F-4D97-AF65-F5344CB8AC3E}">
        <p14:creationId xmlns:p14="http://schemas.microsoft.com/office/powerpoint/2010/main" val="2443925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20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Interleaving</a:t>
            </a:r>
            <a:endParaRPr lang="hu-HU" dirty="0"/>
          </a:p>
        </p:txBody>
      </p:sp>
      <p:sp>
        <p:nvSpPr>
          <p:cNvPr id="203" name="Rectangle 1548"/>
          <p:cNvSpPr>
            <a:spLocks noChangeArrowheads="1"/>
          </p:cNvSpPr>
          <p:nvPr/>
        </p:nvSpPr>
        <p:spPr bwMode="auto">
          <a:xfrm>
            <a:off x="43561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i</a:t>
            </a:r>
          </a:p>
        </p:txBody>
      </p:sp>
      <p:sp>
        <p:nvSpPr>
          <p:cNvPr id="204" name="Rectangle 1549"/>
          <p:cNvSpPr>
            <a:spLocks noChangeArrowheads="1"/>
          </p:cNvSpPr>
          <p:nvPr/>
        </p:nvSpPr>
        <p:spPr bwMode="auto">
          <a:xfrm>
            <a:off x="45720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t</a:t>
            </a:r>
          </a:p>
        </p:txBody>
      </p:sp>
      <p:sp>
        <p:nvSpPr>
          <p:cNvPr id="205" name="Rectangle 1550"/>
          <p:cNvSpPr>
            <a:spLocks noChangeArrowheads="1"/>
          </p:cNvSpPr>
          <p:nvPr/>
        </p:nvSpPr>
        <p:spPr bwMode="auto">
          <a:xfrm>
            <a:off x="47879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06" name="Rectangle 1551"/>
          <p:cNvSpPr>
            <a:spLocks noChangeArrowheads="1"/>
          </p:cNvSpPr>
          <p:nvPr/>
        </p:nvSpPr>
        <p:spPr bwMode="auto">
          <a:xfrm>
            <a:off x="50038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d</a:t>
            </a:r>
          </a:p>
        </p:txBody>
      </p:sp>
      <p:sp>
        <p:nvSpPr>
          <p:cNvPr id="207" name="Rectangle 1552"/>
          <p:cNvSpPr>
            <a:spLocks noChangeArrowheads="1"/>
          </p:cNvSpPr>
          <p:nvPr/>
        </p:nvSpPr>
        <p:spPr bwMode="auto">
          <a:xfrm>
            <a:off x="52197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o</a:t>
            </a:r>
          </a:p>
        </p:txBody>
      </p:sp>
      <p:sp>
        <p:nvSpPr>
          <p:cNvPr id="208" name="Rectangle 1553"/>
          <p:cNvSpPr>
            <a:spLocks noChangeArrowheads="1"/>
          </p:cNvSpPr>
          <p:nvPr/>
        </p:nvSpPr>
        <p:spPr bwMode="auto">
          <a:xfrm>
            <a:off x="54356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l</a:t>
            </a:r>
          </a:p>
        </p:txBody>
      </p:sp>
      <p:sp>
        <p:nvSpPr>
          <p:cNvPr id="209" name="Rectangle 1554"/>
          <p:cNvSpPr>
            <a:spLocks noChangeArrowheads="1"/>
          </p:cNvSpPr>
          <p:nvPr/>
        </p:nvSpPr>
        <p:spPr bwMode="auto">
          <a:xfrm>
            <a:off x="56515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g</a:t>
            </a:r>
          </a:p>
        </p:txBody>
      </p:sp>
      <p:sp>
        <p:nvSpPr>
          <p:cNvPr id="210" name="Rectangle 1555"/>
          <p:cNvSpPr>
            <a:spLocks noChangeArrowheads="1"/>
          </p:cNvSpPr>
          <p:nvPr/>
        </p:nvSpPr>
        <p:spPr bwMode="auto">
          <a:xfrm>
            <a:off x="58674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o</a:t>
            </a:r>
          </a:p>
        </p:txBody>
      </p:sp>
      <p:sp>
        <p:nvSpPr>
          <p:cNvPr id="211" name="Rectangle 1556"/>
          <p:cNvSpPr>
            <a:spLocks noChangeArrowheads="1"/>
          </p:cNvSpPr>
          <p:nvPr/>
        </p:nvSpPr>
        <p:spPr bwMode="auto">
          <a:xfrm>
            <a:off x="60833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z</a:t>
            </a:r>
          </a:p>
        </p:txBody>
      </p:sp>
      <p:sp>
        <p:nvSpPr>
          <p:cNvPr id="212" name="Rectangle 1557"/>
          <p:cNvSpPr>
            <a:spLocks noChangeArrowheads="1"/>
          </p:cNvSpPr>
          <p:nvPr/>
        </p:nvSpPr>
        <p:spPr bwMode="auto">
          <a:xfrm>
            <a:off x="62992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o</a:t>
            </a:r>
          </a:p>
        </p:txBody>
      </p:sp>
      <p:sp>
        <p:nvSpPr>
          <p:cNvPr id="213" name="Rectangle 1558"/>
          <p:cNvSpPr>
            <a:spLocks noChangeArrowheads="1"/>
          </p:cNvSpPr>
          <p:nvPr/>
        </p:nvSpPr>
        <p:spPr bwMode="auto">
          <a:xfrm>
            <a:off x="65151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m</a:t>
            </a:r>
          </a:p>
        </p:txBody>
      </p:sp>
      <p:sp>
        <p:nvSpPr>
          <p:cNvPr id="214" name="Rectangle 1559"/>
          <p:cNvSpPr>
            <a:spLocks noChangeArrowheads="1"/>
          </p:cNvSpPr>
          <p:nvPr/>
        </p:nvSpPr>
        <p:spPr bwMode="auto">
          <a:xfrm>
            <a:off x="67310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,</a:t>
            </a:r>
          </a:p>
        </p:txBody>
      </p:sp>
      <p:sp>
        <p:nvSpPr>
          <p:cNvPr id="215" name="Rectangle 1560"/>
          <p:cNvSpPr>
            <a:spLocks noChangeArrowheads="1"/>
          </p:cNvSpPr>
          <p:nvPr/>
        </p:nvSpPr>
        <p:spPr bwMode="auto">
          <a:xfrm>
            <a:off x="69469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16" name="Rectangle 1561"/>
          <p:cNvSpPr>
            <a:spLocks noChangeArrowheads="1"/>
          </p:cNvSpPr>
          <p:nvPr/>
        </p:nvSpPr>
        <p:spPr bwMode="auto">
          <a:xfrm>
            <a:off x="71628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h</a:t>
            </a:r>
          </a:p>
        </p:txBody>
      </p:sp>
      <p:sp>
        <p:nvSpPr>
          <p:cNvPr id="217" name="Rectangle 1562"/>
          <p:cNvSpPr>
            <a:spLocks noChangeArrowheads="1"/>
          </p:cNvSpPr>
          <p:nvPr/>
        </p:nvSpPr>
        <p:spPr bwMode="auto">
          <a:xfrm>
            <a:off x="73787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o</a:t>
            </a:r>
          </a:p>
        </p:txBody>
      </p:sp>
      <p:sp>
        <p:nvSpPr>
          <p:cNvPr id="218" name="Rectangle 1563"/>
          <p:cNvSpPr>
            <a:spLocks noChangeArrowheads="1"/>
          </p:cNvSpPr>
          <p:nvPr/>
        </p:nvSpPr>
        <p:spPr bwMode="auto">
          <a:xfrm>
            <a:off x="75946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g</a:t>
            </a:r>
          </a:p>
        </p:txBody>
      </p:sp>
      <p:sp>
        <p:nvSpPr>
          <p:cNvPr id="219" name="Rectangle 1564"/>
          <p:cNvSpPr>
            <a:spLocks noChangeArrowheads="1"/>
          </p:cNvSpPr>
          <p:nvPr/>
        </p:nvSpPr>
        <p:spPr bwMode="auto">
          <a:xfrm>
            <a:off x="78105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y</a:t>
            </a:r>
          </a:p>
        </p:txBody>
      </p:sp>
      <p:sp>
        <p:nvSpPr>
          <p:cNvPr id="220" name="Rectangle 1565"/>
          <p:cNvSpPr>
            <a:spLocks noChangeArrowheads="1"/>
          </p:cNvSpPr>
          <p:nvPr/>
        </p:nvSpPr>
        <p:spPr bwMode="auto">
          <a:xfrm>
            <a:off x="41402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y</a:t>
            </a:r>
          </a:p>
        </p:txBody>
      </p:sp>
      <p:sp>
        <p:nvSpPr>
          <p:cNvPr id="221" name="Rectangle 1566"/>
          <p:cNvSpPr>
            <a:spLocks noChangeArrowheads="1"/>
          </p:cNvSpPr>
          <p:nvPr/>
        </p:nvSpPr>
        <p:spPr bwMode="auto">
          <a:xfrm>
            <a:off x="39243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 dirty="0"/>
              <a:t>n</a:t>
            </a:r>
          </a:p>
        </p:txBody>
      </p:sp>
      <p:sp>
        <p:nvSpPr>
          <p:cNvPr id="222" name="Rectangle 1567"/>
          <p:cNvSpPr>
            <a:spLocks noChangeArrowheads="1"/>
          </p:cNvSpPr>
          <p:nvPr/>
        </p:nvSpPr>
        <p:spPr bwMode="auto">
          <a:xfrm>
            <a:off x="37084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n</a:t>
            </a:r>
          </a:p>
        </p:txBody>
      </p:sp>
      <p:sp>
        <p:nvSpPr>
          <p:cNvPr id="223" name="Rectangle 1568"/>
          <p:cNvSpPr>
            <a:spLocks noChangeArrowheads="1"/>
          </p:cNvSpPr>
          <p:nvPr/>
        </p:nvSpPr>
        <p:spPr bwMode="auto">
          <a:xfrm>
            <a:off x="34925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a</a:t>
            </a:r>
          </a:p>
        </p:txBody>
      </p:sp>
      <p:sp>
        <p:nvSpPr>
          <p:cNvPr id="224" name="Rectangle 1569"/>
          <p:cNvSpPr>
            <a:spLocks noChangeArrowheads="1"/>
          </p:cNvSpPr>
          <p:nvPr/>
        </p:nvSpPr>
        <p:spPr bwMode="auto">
          <a:xfrm>
            <a:off x="32766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25" name="Rectangle 1570"/>
          <p:cNvSpPr>
            <a:spLocks noChangeArrowheads="1"/>
          </p:cNvSpPr>
          <p:nvPr/>
        </p:nvSpPr>
        <p:spPr bwMode="auto">
          <a:xfrm>
            <a:off x="30607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n</a:t>
            </a:r>
          </a:p>
        </p:txBody>
      </p:sp>
      <p:sp>
        <p:nvSpPr>
          <p:cNvPr id="226" name="Rectangle 1571"/>
          <p:cNvSpPr>
            <a:spLocks noChangeArrowheads="1"/>
          </p:cNvSpPr>
          <p:nvPr/>
        </p:nvSpPr>
        <p:spPr bwMode="auto">
          <a:xfrm>
            <a:off x="28448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a</a:t>
            </a:r>
          </a:p>
        </p:txBody>
      </p:sp>
      <p:sp>
        <p:nvSpPr>
          <p:cNvPr id="227" name="Rectangle 1572"/>
          <p:cNvSpPr>
            <a:spLocks noChangeArrowheads="1"/>
          </p:cNvSpPr>
          <p:nvPr/>
        </p:nvSpPr>
        <p:spPr bwMode="auto">
          <a:xfrm>
            <a:off x="2627313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b</a:t>
            </a:r>
          </a:p>
        </p:txBody>
      </p:sp>
      <p:sp>
        <p:nvSpPr>
          <p:cNvPr id="228" name="Rectangle 1573"/>
          <p:cNvSpPr>
            <a:spLocks noChangeArrowheads="1"/>
          </p:cNvSpPr>
          <p:nvPr/>
        </p:nvSpPr>
        <p:spPr bwMode="auto">
          <a:xfrm>
            <a:off x="24130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á</a:t>
            </a:r>
            <a:endParaRPr lang="hu-HU" altLang="hu-HU" sz="1400"/>
          </a:p>
        </p:txBody>
      </p:sp>
      <p:sp>
        <p:nvSpPr>
          <p:cNvPr id="229" name="Rectangle 1574"/>
          <p:cNvSpPr>
            <a:spLocks noChangeArrowheads="1"/>
          </p:cNvSpPr>
          <p:nvPr/>
        </p:nvSpPr>
        <p:spPr bwMode="auto">
          <a:xfrm>
            <a:off x="2195513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n</a:t>
            </a:r>
          </a:p>
        </p:txBody>
      </p:sp>
      <p:sp>
        <p:nvSpPr>
          <p:cNvPr id="230" name="Rectangle 1575"/>
          <p:cNvSpPr>
            <a:spLocks noChangeArrowheads="1"/>
          </p:cNvSpPr>
          <p:nvPr/>
        </p:nvSpPr>
        <p:spPr bwMode="auto">
          <a:xfrm>
            <a:off x="19812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a</a:t>
            </a:r>
          </a:p>
        </p:txBody>
      </p:sp>
      <p:sp>
        <p:nvSpPr>
          <p:cNvPr id="231" name="Rectangle 1576"/>
          <p:cNvSpPr>
            <a:spLocks noChangeArrowheads="1"/>
          </p:cNvSpPr>
          <p:nvPr/>
        </p:nvSpPr>
        <p:spPr bwMode="auto">
          <a:xfrm>
            <a:off x="17653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t</a:t>
            </a:r>
          </a:p>
        </p:txBody>
      </p:sp>
      <p:sp>
        <p:nvSpPr>
          <p:cNvPr id="232" name="Rectangle 1577"/>
          <p:cNvSpPr>
            <a:spLocks noChangeArrowheads="1"/>
          </p:cNvSpPr>
          <p:nvPr/>
        </p:nvSpPr>
        <p:spPr bwMode="auto">
          <a:xfrm>
            <a:off x="15494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s</a:t>
            </a:r>
          </a:p>
        </p:txBody>
      </p:sp>
      <p:sp>
        <p:nvSpPr>
          <p:cNvPr id="233" name="Rectangle 1578"/>
          <p:cNvSpPr>
            <a:spLocks noChangeArrowheads="1"/>
          </p:cNvSpPr>
          <p:nvPr/>
        </p:nvSpPr>
        <p:spPr bwMode="auto">
          <a:xfrm>
            <a:off x="13335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o</a:t>
            </a:r>
          </a:p>
        </p:txBody>
      </p:sp>
      <p:sp>
        <p:nvSpPr>
          <p:cNvPr id="234" name="Rectangle 1579"/>
          <p:cNvSpPr>
            <a:spLocks noChangeArrowheads="1"/>
          </p:cNvSpPr>
          <p:nvPr/>
        </p:nvSpPr>
        <p:spPr bwMode="auto">
          <a:xfrm>
            <a:off x="1117600" y="1844675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M</a:t>
            </a:r>
          </a:p>
        </p:txBody>
      </p:sp>
      <p:sp>
        <p:nvSpPr>
          <p:cNvPr id="235" name="Rectangle 1580"/>
          <p:cNvSpPr>
            <a:spLocks noChangeArrowheads="1"/>
          </p:cNvSpPr>
          <p:nvPr/>
        </p:nvSpPr>
        <p:spPr bwMode="auto">
          <a:xfrm>
            <a:off x="45735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36" name="Rectangle 1581"/>
          <p:cNvSpPr>
            <a:spLocks noChangeArrowheads="1"/>
          </p:cNvSpPr>
          <p:nvPr/>
        </p:nvSpPr>
        <p:spPr bwMode="auto">
          <a:xfrm>
            <a:off x="47894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r</a:t>
            </a:r>
          </a:p>
        </p:txBody>
      </p:sp>
      <p:sp>
        <p:nvSpPr>
          <p:cNvPr id="237" name="Rectangle 1582"/>
          <p:cNvSpPr>
            <a:spLocks noChangeArrowheads="1"/>
          </p:cNvSpPr>
          <p:nvPr/>
        </p:nvSpPr>
        <p:spPr bwMode="auto">
          <a:xfrm>
            <a:off x="50053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o</a:t>
            </a:r>
          </a:p>
        </p:txBody>
      </p:sp>
      <p:sp>
        <p:nvSpPr>
          <p:cNvPr id="238" name="Rectangle 1583"/>
          <p:cNvSpPr>
            <a:spLocks noChangeArrowheads="1"/>
          </p:cNvSpPr>
          <p:nvPr/>
        </p:nvSpPr>
        <p:spPr bwMode="auto">
          <a:xfrm>
            <a:off x="52212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v</a:t>
            </a:r>
          </a:p>
        </p:txBody>
      </p:sp>
      <p:sp>
        <p:nvSpPr>
          <p:cNvPr id="239" name="Rectangle 1584"/>
          <p:cNvSpPr>
            <a:spLocks noChangeArrowheads="1"/>
          </p:cNvSpPr>
          <p:nvPr/>
        </p:nvSpPr>
        <p:spPr bwMode="auto">
          <a:xfrm>
            <a:off x="54371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á</a:t>
            </a:r>
          </a:p>
        </p:txBody>
      </p:sp>
      <p:sp>
        <p:nvSpPr>
          <p:cNvPr id="240" name="Rectangle 1585"/>
          <p:cNvSpPr>
            <a:spLocks noChangeArrowheads="1"/>
          </p:cNvSpPr>
          <p:nvPr/>
        </p:nvSpPr>
        <p:spPr bwMode="auto">
          <a:xfrm>
            <a:off x="56530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s</a:t>
            </a:r>
          </a:p>
        </p:txBody>
      </p:sp>
      <p:sp>
        <p:nvSpPr>
          <p:cNvPr id="241" name="Rectangle 1586"/>
          <p:cNvSpPr>
            <a:spLocks noChangeArrowheads="1"/>
          </p:cNvSpPr>
          <p:nvPr/>
        </p:nvSpPr>
        <p:spPr bwMode="auto">
          <a:xfrm>
            <a:off x="58689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á</a:t>
            </a:r>
          </a:p>
        </p:txBody>
      </p:sp>
      <p:sp>
        <p:nvSpPr>
          <p:cNvPr id="242" name="Rectangle 1587"/>
          <p:cNvSpPr>
            <a:spLocks noChangeArrowheads="1"/>
          </p:cNvSpPr>
          <p:nvPr/>
        </p:nvSpPr>
        <p:spPr bwMode="auto">
          <a:xfrm>
            <a:off x="60848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r</a:t>
            </a:r>
          </a:p>
        </p:txBody>
      </p:sp>
      <p:sp>
        <p:nvSpPr>
          <p:cNvPr id="243" name="Rectangle 1588"/>
          <p:cNvSpPr>
            <a:spLocks noChangeArrowheads="1"/>
          </p:cNvSpPr>
          <p:nvPr/>
        </p:nvSpPr>
        <p:spPr bwMode="auto">
          <a:xfrm>
            <a:off x="63007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a</a:t>
            </a:r>
          </a:p>
        </p:txBody>
      </p:sp>
      <p:sp>
        <p:nvSpPr>
          <p:cNvPr id="244" name="Rectangle 1589"/>
          <p:cNvSpPr>
            <a:spLocks noChangeArrowheads="1"/>
          </p:cNvSpPr>
          <p:nvPr/>
        </p:nvSpPr>
        <p:spPr bwMode="auto">
          <a:xfrm>
            <a:off x="65166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45" name="Rectangle 1590"/>
          <p:cNvSpPr>
            <a:spLocks noChangeArrowheads="1"/>
          </p:cNvSpPr>
          <p:nvPr/>
        </p:nvSpPr>
        <p:spPr bwMode="auto">
          <a:xfrm>
            <a:off x="67325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m</a:t>
            </a:r>
          </a:p>
        </p:txBody>
      </p:sp>
      <p:sp>
        <p:nvSpPr>
          <p:cNvPr id="246" name="Rectangle 1591"/>
          <p:cNvSpPr>
            <a:spLocks noChangeArrowheads="1"/>
          </p:cNvSpPr>
          <p:nvPr/>
        </p:nvSpPr>
        <p:spPr bwMode="auto">
          <a:xfrm>
            <a:off x="69484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e</a:t>
            </a:r>
          </a:p>
        </p:txBody>
      </p:sp>
      <p:sp>
        <p:nvSpPr>
          <p:cNvPr id="247" name="Rectangle 1592"/>
          <p:cNvSpPr>
            <a:spLocks noChangeArrowheads="1"/>
          </p:cNvSpPr>
          <p:nvPr/>
        </p:nvSpPr>
        <p:spPr bwMode="auto">
          <a:xfrm>
            <a:off x="71643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n</a:t>
            </a:r>
          </a:p>
        </p:txBody>
      </p:sp>
      <p:sp>
        <p:nvSpPr>
          <p:cNvPr id="248" name="Rectangle 1593"/>
          <p:cNvSpPr>
            <a:spLocks noChangeArrowheads="1"/>
          </p:cNvSpPr>
          <p:nvPr/>
        </p:nvSpPr>
        <p:spPr bwMode="auto">
          <a:xfrm>
            <a:off x="73802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n</a:t>
            </a:r>
          </a:p>
        </p:txBody>
      </p:sp>
      <p:sp>
        <p:nvSpPr>
          <p:cNvPr id="249" name="Rectangle 1594"/>
          <p:cNvSpPr>
            <a:spLocks noChangeArrowheads="1"/>
          </p:cNvSpPr>
          <p:nvPr/>
        </p:nvSpPr>
        <p:spPr bwMode="auto">
          <a:xfrm>
            <a:off x="75961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i</a:t>
            </a:r>
          </a:p>
        </p:txBody>
      </p:sp>
      <p:sp>
        <p:nvSpPr>
          <p:cNvPr id="250" name="Rectangle 1595"/>
          <p:cNvSpPr>
            <a:spLocks noChangeArrowheads="1"/>
          </p:cNvSpPr>
          <p:nvPr/>
        </p:nvSpPr>
        <p:spPr bwMode="auto">
          <a:xfrm>
            <a:off x="78120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.</a:t>
            </a:r>
          </a:p>
        </p:txBody>
      </p:sp>
      <p:sp>
        <p:nvSpPr>
          <p:cNvPr id="251" name="Rectangle 1596"/>
          <p:cNvSpPr>
            <a:spLocks noChangeArrowheads="1"/>
          </p:cNvSpPr>
          <p:nvPr/>
        </p:nvSpPr>
        <p:spPr bwMode="auto">
          <a:xfrm>
            <a:off x="43576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s</a:t>
            </a:r>
          </a:p>
        </p:txBody>
      </p:sp>
      <p:sp>
        <p:nvSpPr>
          <p:cNvPr id="252" name="Rectangle 1597"/>
          <p:cNvSpPr>
            <a:spLocks noChangeArrowheads="1"/>
          </p:cNvSpPr>
          <p:nvPr/>
        </p:nvSpPr>
        <p:spPr bwMode="auto">
          <a:xfrm>
            <a:off x="41417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á</a:t>
            </a:r>
          </a:p>
        </p:txBody>
      </p:sp>
      <p:sp>
        <p:nvSpPr>
          <p:cNvPr id="253" name="Rectangle 1598"/>
          <p:cNvSpPr>
            <a:spLocks noChangeArrowheads="1"/>
          </p:cNvSpPr>
          <p:nvPr/>
        </p:nvSpPr>
        <p:spPr bwMode="auto">
          <a:xfrm>
            <a:off x="39258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v</a:t>
            </a:r>
          </a:p>
        </p:txBody>
      </p:sp>
      <p:sp>
        <p:nvSpPr>
          <p:cNvPr id="254" name="Rectangle 1599"/>
          <p:cNvSpPr>
            <a:spLocks noChangeArrowheads="1"/>
          </p:cNvSpPr>
          <p:nvPr/>
        </p:nvSpPr>
        <p:spPr bwMode="auto">
          <a:xfrm>
            <a:off x="37099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i</a:t>
            </a:r>
          </a:p>
        </p:txBody>
      </p:sp>
      <p:sp>
        <p:nvSpPr>
          <p:cNvPr id="255" name="Rectangle 1600"/>
          <p:cNvSpPr>
            <a:spLocks noChangeArrowheads="1"/>
          </p:cNvSpPr>
          <p:nvPr/>
        </p:nvSpPr>
        <p:spPr bwMode="auto">
          <a:xfrm>
            <a:off x="34940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56" name="Rectangle 1601"/>
          <p:cNvSpPr>
            <a:spLocks noChangeArrowheads="1"/>
          </p:cNvSpPr>
          <p:nvPr/>
        </p:nvSpPr>
        <p:spPr bwMode="auto">
          <a:xfrm>
            <a:off x="32781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z</a:t>
            </a:r>
          </a:p>
        </p:txBody>
      </p:sp>
      <p:sp>
        <p:nvSpPr>
          <p:cNvPr id="257" name="Rectangle 1602"/>
          <p:cNvSpPr>
            <a:spLocks noChangeArrowheads="1"/>
          </p:cNvSpPr>
          <p:nvPr/>
        </p:nvSpPr>
        <p:spPr bwMode="auto">
          <a:xfrm>
            <a:off x="30622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a</a:t>
            </a:r>
          </a:p>
        </p:txBody>
      </p:sp>
      <p:sp>
        <p:nvSpPr>
          <p:cNvPr id="258" name="Rectangle 1603"/>
          <p:cNvSpPr>
            <a:spLocks noChangeArrowheads="1"/>
          </p:cNvSpPr>
          <p:nvPr/>
        </p:nvSpPr>
        <p:spPr bwMode="auto">
          <a:xfrm>
            <a:off x="28463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59" name="Rectangle 1604"/>
          <p:cNvSpPr>
            <a:spLocks noChangeArrowheads="1"/>
          </p:cNvSpPr>
          <p:nvPr/>
        </p:nvSpPr>
        <p:spPr bwMode="auto">
          <a:xfrm>
            <a:off x="26304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d</a:t>
            </a:r>
          </a:p>
        </p:txBody>
      </p:sp>
      <p:sp>
        <p:nvSpPr>
          <p:cNvPr id="260" name="Rectangle 1605"/>
          <p:cNvSpPr>
            <a:spLocks noChangeArrowheads="1"/>
          </p:cNvSpPr>
          <p:nvPr/>
        </p:nvSpPr>
        <p:spPr bwMode="auto">
          <a:xfrm>
            <a:off x="24145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z</a:t>
            </a:r>
          </a:p>
        </p:txBody>
      </p:sp>
      <p:sp>
        <p:nvSpPr>
          <p:cNvPr id="261" name="Rectangle 1606"/>
          <p:cNvSpPr>
            <a:spLocks noChangeArrowheads="1"/>
          </p:cNvSpPr>
          <p:nvPr/>
        </p:nvSpPr>
        <p:spPr bwMode="auto">
          <a:xfrm>
            <a:off x="21986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e</a:t>
            </a:r>
          </a:p>
        </p:txBody>
      </p:sp>
      <p:sp>
        <p:nvSpPr>
          <p:cNvPr id="262" name="Rectangle 1607"/>
          <p:cNvSpPr>
            <a:spLocks noChangeArrowheads="1"/>
          </p:cNvSpPr>
          <p:nvPr/>
        </p:nvSpPr>
        <p:spPr bwMode="auto">
          <a:xfrm>
            <a:off x="19827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k</a:t>
            </a:r>
          </a:p>
        </p:txBody>
      </p:sp>
      <p:sp>
        <p:nvSpPr>
          <p:cNvPr id="263" name="Rectangle 1608"/>
          <p:cNvSpPr>
            <a:spLocks noChangeArrowheads="1"/>
          </p:cNvSpPr>
          <p:nvPr/>
        </p:nvSpPr>
        <p:spPr bwMode="auto">
          <a:xfrm>
            <a:off x="17668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64" name="Rectangle 1609"/>
          <p:cNvSpPr>
            <a:spLocks noChangeArrowheads="1"/>
          </p:cNvSpPr>
          <p:nvPr/>
        </p:nvSpPr>
        <p:spPr bwMode="auto">
          <a:xfrm>
            <a:off x="15509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z</a:t>
            </a:r>
          </a:p>
        </p:txBody>
      </p:sp>
      <p:sp>
        <p:nvSpPr>
          <p:cNvPr id="265" name="Rectangle 1610"/>
          <p:cNvSpPr>
            <a:spLocks noChangeArrowheads="1"/>
          </p:cNvSpPr>
          <p:nvPr/>
        </p:nvSpPr>
        <p:spPr bwMode="auto">
          <a:xfrm>
            <a:off x="1335088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a</a:t>
            </a:r>
          </a:p>
        </p:txBody>
      </p:sp>
      <p:sp>
        <p:nvSpPr>
          <p:cNvPr id="266" name="Rectangle 1611"/>
          <p:cNvSpPr>
            <a:spLocks noChangeArrowheads="1"/>
          </p:cNvSpPr>
          <p:nvPr/>
        </p:nvSpPr>
        <p:spPr bwMode="auto">
          <a:xfrm>
            <a:off x="1116013" y="2132013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67" name="Rectangle 1612"/>
          <p:cNvSpPr>
            <a:spLocks noChangeArrowheads="1"/>
          </p:cNvSpPr>
          <p:nvPr/>
        </p:nvSpPr>
        <p:spPr bwMode="auto">
          <a:xfrm>
            <a:off x="3670300" y="1385888"/>
            <a:ext cx="1739900" cy="385762"/>
          </a:xfrm>
          <a:prstGeom prst="rect">
            <a:avLst/>
          </a:prstGeom>
          <a:solidFill>
            <a:srgbClr val="00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hu-HU" altLang="hu-HU" b="1">
                <a:solidFill>
                  <a:srgbClr val="FF0000"/>
                </a:solidFill>
              </a:rPr>
              <a:t>eredeti üzenet</a:t>
            </a:r>
          </a:p>
        </p:txBody>
      </p:sp>
      <p:grpSp>
        <p:nvGrpSpPr>
          <p:cNvPr id="268" name="Group 1613"/>
          <p:cNvGrpSpPr>
            <a:grpSpLocks/>
          </p:cNvGrpSpPr>
          <p:nvPr/>
        </p:nvGrpSpPr>
        <p:grpSpPr bwMode="auto">
          <a:xfrm>
            <a:off x="1116013" y="3548063"/>
            <a:ext cx="6911975" cy="960437"/>
            <a:chOff x="703" y="1555"/>
            <a:chExt cx="4354" cy="605"/>
          </a:xfrm>
        </p:grpSpPr>
        <p:sp>
          <p:nvSpPr>
            <p:cNvPr id="269" name="Rectangle 1614"/>
            <p:cNvSpPr>
              <a:spLocks noChangeArrowheads="1"/>
            </p:cNvSpPr>
            <p:nvPr/>
          </p:nvSpPr>
          <p:spPr bwMode="auto">
            <a:xfrm>
              <a:off x="2744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270" name="Rectangle 1615"/>
            <p:cNvSpPr>
              <a:spLocks noChangeArrowheads="1"/>
            </p:cNvSpPr>
            <p:nvPr/>
          </p:nvSpPr>
          <p:spPr bwMode="auto">
            <a:xfrm>
              <a:off x="2880" y="1843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t</a:t>
              </a:r>
            </a:p>
          </p:txBody>
        </p:sp>
        <p:sp>
          <p:nvSpPr>
            <p:cNvPr id="271" name="Rectangle 1616"/>
            <p:cNvSpPr>
              <a:spLocks noChangeArrowheads="1"/>
            </p:cNvSpPr>
            <p:nvPr/>
          </p:nvSpPr>
          <p:spPr bwMode="auto">
            <a:xfrm>
              <a:off x="3016" y="1843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72" name="Rectangle 1617"/>
            <p:cNvSpPr>
              <a:spLocks noChangeArrowheads="1"/>
            </p:cNvSpPr>
            <p:nvPr/>
          </p:nvSpPr>
          <p:spPr bwMode="auto">
            <a:xfrm>
              <a:off x="3152" y="1843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d</a:t>
              </a:r>
            </a:p>
          </p:txBody>
        </p:sp>
        <p:sp>
          <p:nvSpPr>
            <p:cNvPr id="273" name="Rectangle 1618"/>
            <p:cNvSpPr>
              <a:spLocks noChangeArrowheads="1"/>
            </p:cNvSpPr>
            <p:nvPr/>
          </p:nvSpPr>
          <p:spPr bwMode="auto">
            <a:xfrm>
              <a:off x="3288" y="1843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274" name="Rectangle 1619"/>
            <p:cNvSpPr>
              <a:spLocks noChangeArrowheads="1"/>
            </p:cNvSpPr>
            <p:nvPr/>
          </p:nvSpPr>
          <p:spPr bwMode="auto">
            <a:xfrm>
              <a:off x="3424" y="1843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l</a:t>
              </a:r>
            </a:p>
          </p:txBody>
        </p:sp>
        <p:sp>
          <p:nvSpPr>
            <p:cNvPr id="275" name="Rectangle 1620"/>
            <p:cNvSpPr>
              <a:spLocks noChangeArrowheads="1"/>
            </p:cNvSpPr>
            <p:nvPr/>
          </p:nvSpPr>
          <p:spPr bwMode="auto">
            <a:xfrm>
              <a:off x="3560" y="1843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g</a:t>
              </a:r>
            </a:p>
          </p:txBody>
        </p:sp>
        <p:sp>
          <p:nvSpPr>
            <p:cNvPr id="276" name="Rectangle 1621"/>
            <p:cNvSpPr>
              <a:spLocks noChangeArrowheads="1"/>
            </p:cNvSpPr>
            <p:nvPr/>
          </p:nvSpPr>
          <p:spPr bwMode="auto">
            <a:xfrm>
              <a:off x="3696" y="1843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277" name="Rectangle 1622"/>
            <p:cNvSpPr>
              <a:spLocks noChangeArrowheads="1"/>
            </p:cNvSpPr>
            <p:nvPr/>
          </p:nvSpPr>
          <p:spPr bwMode="auto">
            <a:xfrm>
              <a:off x="3832" y="1843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278" name="Rectangle 1623"/>
            <p:cNvSpPr>
              <a:spLocks noChangeArrowheads="1"/>
            </p:cNvSpPr>
            <p:nvPr/>
          </p:nvSpPr>
          <p:spPr bwMode="auto">
            <a:xfrm>
              <a:off x="3968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279" name="Rectangle 1624"/>
            <p:cNvSpPr>
              <a:spLocks noChangeArrowheads="1"/>
            </p:cNvSpPr>
            <p:nvPr/>
          </p:nvSpPr>
          <p:spPr bwMode="auto">
            <a:xfrm>
              <a:off x="4104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280" name="Rectangle 1625"/>
            <p:cNvSpPr>
              <a:spLocks noChangeArrowheads="1"/>
            </p:cNvSpPr>
            <p:nvPr/>
          </p:nvSpPr>
          <p:spPr bwMode="auto">
            <a:xfrm>
              <a:off x="4240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,</a:t>
              </a:r>
            </a:p>
          </p:txBody>
        </p:sp>
        <p:sp>
          <p:nvSpPr>
            <p:cNvPr id="281" name="Rectangle 1626"/>
            <p:cNvSpPr>
              <a:spLocks noChangeArrowheads="1"/>
            </p:cNvSpPr>
            <p:nvPr/>
          </p:nvSpPr>
          <p:spPr bwMode="auto">
            <a:xfrm>
              <a:off x="4376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82" name="Rectangle 1627"/>
            <p:cNvSpPr>
              <a:spLocks noChangeArrowheads="1"/>
            </p:cNvSpPr>
            <p:nvPr/>
          </p:nvSpPr>
          <p:spPr bwMode="auto">
            <a:xfrm>
              <a:off x="4512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h</a:t>
              </a:r>
            </a:p>
          </p:txBody>
        </p:sp>
        <p:sp>
          <p:nvSpPr>
            <p:cNvPr id="283" name="Rectangle 1628"/>
            <p:cNvSpPr>
              <a:spLocks noChangeArrowheads="1"/>
            </p:cNvSpPr>
            <p:nvPr/>
          </p:nvSpPr>
          <p:spPr bwMode="auto">
            <a:xfrm>
              <a:off x="4648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284" name="Rectangle 1629"/>
            <p:cNvSpPr>
              <a:spLocks noChangeArrowheads="1"/>
            </p:cNvSpPr>
            <p:nvPr/>
          </p:nvSpPr>
          <p:spPr bwMode="auto">
            <a:xfrm>
              <a:off x="4784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g</a:t>
              </a:r>
            </a:p>
          </p:txBody>
        </p:sp>
        <p:sp>
          <p:nvSpPr>
            <p:cNvPr id="285" name="Rectangle 1630"/>
            <p:cNvSpPr>
              <a:spLocks noChangeArrowheads="1"/>
            </p:cNvSpPr>
            <p:nvPr/>
          </p:nvSpPr>
          <p:spPr bwMode="auto">
            <a:xfrm>
              <a:off x="4920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y</a:t>
              </a:r>
            </a:p>
          </p:txBody>
        </p:sp>
        <p:sp>
          <p:nvSpPr>
            <p:cNvPr id="286" name="Rectangle 1631"/>
            <p:cNvSpPr>
              <a:spLocks noChangeArrowheads="1"/>
            </p:cNvSpPr>
            <p:nvPr/>
          </p:nvSpPr>
          <p:spPr bwMode="auto">
            <a:xfrm>
              <a:off x="2608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y</a:t>
              </a:r>
            </a:p>
          </p:txBody>
        </p:sp>
        <p:sp>
          <p:nvSpPr>
            <p:cNvPr id="287" name="Rectangle 1632"/>
            <p:cNvSpPr>
              <a:spLocks noChangeArrowheads="1"/>
            </p:cNvSpPr>
            <p:nvPr/>
          </p:nvSpPr>
          <p:spPr bwMode="auto">
            <a:xfrm>
              <a:off x="2472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288" name="Rectangle 1633"/>
            <p:cNvSpPr>
              <a:spLocks noChangeArrowheads="1"/>
            </p:cNvSpPr>
            <p:nvPr/>
          </p:nvSpPr>
          <p:spPr bwMode="auto">
            <a:xfrm>
              <a:off x="2336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289" name="Rectangle 1634"/>
            <p:cNvSpPr>
              <a:spLocks noChangeArrowheads="1"/>
            </p:cNvSpPr>
            <p:nvPr/>
          </p:nvSpPr>
          <p:spPr bwMode="auto">
            <a:xfrm>
              <a:off x="2200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290" name="Rectangle 1635"/>
            <p:cNvSpPr>
              <a:spLocks noChangeArrowheads="1"/>
            </p:cNvSpPr>
            <p:nvPr/>
          </p:nvSpPr>
          <p:spPr bwMode="auto">
            <a:xfrm>
              <a:off x="2064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91" name="Rectangle 1636"/>
            <p:cNvSpPr>
              <a:spLocks noChangeArrowheads="1"/>
            </p:cNvSpPr>
            <p:nvPr/>
          </p:nvSpPr>
          <p:spPr bwMode="auto">
            <a:xfrm>
              <a:off x="1928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292" name="Rectangle 1637"/>
            <p:cNvSpPr>
              <a:spLocks noChangeArrowheads="1"/>
            </p:cNvSpPr>
            <p:nvPr/>
          </p:nvSpPr>
          <p:spPr bwMode="auto">
            <a:xfrm>
              <a:off x="1792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293" name="Rectangle 1638"/>
            <p:cNvSpPr>
              <a:spLocks noChangeArrowheads="1"/>
            </p:cNvSpPr>
            <p:nvPr/>
          </p:nvSpPr>
          <p:spPr bwMode="auto">
            <a:xfrm>
              <a:off x="1655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b</a:t>
              </a:r>
            </a:p>
          </p:txBody>
        </p:sp>
        <p:sp>
          <p:nvSpPr>
            <p:cNvPr id="294" name="Rectangle 1639"/>
            <p:cNvSpPr>
              <a:spLocks noChangeArrowheads="1"/>
            </p:cNvSpPr>
            <p:nvPr/>
          </p:nvSpPr>
          <p:spPr bwMode="auto">
            <a:xfrm>
              <a:off x="1520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  <a:endParaRPr lang="hu-HU" altLang="hu-HU" sz="1400"/>
            </a:p>
          </p:txBody>
        </p:sp>
        <p:sp>
          <p:nvSpPr>
            <p:cNvPr id="295" name="Rectangle 1640"/>
            <p:cNvSpPr>
              <a:spLocks noChangeArrowheads="1"/>
            </p:cNvSpPr>
            <p:nvPr/>
          </p:nvSpPr>
          <p:spPr bwMode="auto">
            <a:xfrm>
              <a:off x="1383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296" name="Rectangle 1641"/>
            <p:cNvSpPr>
              <a:spLocks noChangeArrowheads="1"/>
            </p:cNvSpPr>
            <p:nvPr/>
          </p:nvSpPr>
          <p:spPr bwMode="auto">
            <a:xfrm>
              <a:off x="1248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297" name="Rectangle 1642"/>
            <p:cNvSpPr>
              <a:spLocks noChangeArrowheads="1"/>
            </p:cNvSpPr>
            <p:nvPr/>
          </p:nvSpPr>
          <p:spPr bwMode="auto">
            <a:xfrm>
              <a:off x="1112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t</a:t>
              </a:r>
            </a:p>
          </p:txBody>
        </p:sp>
        <p:sp>
          <p:nvSpPr>
            <p:cNvPr id="298" name="Rectangle 1643"/>
            <p:cNvSpPr>
              <a:spLocks noChangeArrowheads="1"/>
            </p:cNvSpPr>
            <p:nvPr/>
          </p:nvSpPr>
          <p:spPr bwMode="auto">
            <a:xfrm>
              <a:off x="976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299" name="Rectangle 1644"/>
            <p:cNvSpPr>
              <a:spLocks noChangeArrowheads="1"/>
            </p:cNvSpPr>
            <p:nvPr/>
          </p:nvSpPr>
          <p:spPr bwMode="auto">
            <a:xfrm>
              <a:off x="840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00" name="Rectangle 1645"/>
            <p:cNvSpPr>
              <a:spLocks noChangeArrowheads="1"/>
            </p:cNvSpPr>
            <p:nvPr/>
          </p:nvSpPr>
          <p:spPr bwMode="auto">
            <a:xfrm>
              <a:off x="704" y="184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301" name="Rectangle 1646"/>
            <p:cNvSpPr>
              <a:spLocks noChangeArrowheads="1"/>
            </p:cNvSpPr>
            <p:nvPr/>
          </p:nvSpPr>
          <p:spPr bwMode="auto">
            <a:xfrm>
              <a:off x="2881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02" name="Rectangle 1647"/>
            <p:cNvSpPr>
              <a:spLocks noChangeArrowheads="1"/>
            </p:cNvSpPr>
            <p:nvPr/>
          </p:nvSpPr>
          <p:spPr bwMode="auto">
            <a:xfrm>
              <a:off x="3017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r</a:t>
              </a:r>
            </a:p>
          </p:txBody>
        </p:sp>
        <p:sp>
          <p:nvSpPr>
            <p:cNvPr id="303" name="Rectangle 1648"/>
            <p:cNvSpPr>
              <a:spLocks noChangeArrowheads="1"/>
            </p:cNvSpPr>
            <p:nvPr/>
          </p:nvSpPr>
          <p:spPr bwMode="auto">
            <a:xfrm>
              <a:off x="3153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04" name="Rectangle 1649"/>
            <p:cNvSpPr>
              <a:spLocks noChangeArrowheads="1"/>
            </p:cNvSpPr>
            <p:nvPr/>
          </p:nvSpPr>
          <p:spPr bwMode="auto">
            <a:xfrm>
              <a:off x="3289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v</a:t>
              </a:r>
            </a:p>
          </p:txBody>
        </p:sp>
        <p:sp>
          <p:nvSpPr>
            <p:cNvPr id="305" name="Rectangle 1650"/>
            <p:cNvSpPr>
              <a:spLocks noChangeArrowheads="1"/>
            </p:cNvSpPr>
            <p:nvPr/>
          </p:nvSpPr>
          <p:spPr bwMode="auto">
            <a:xfrm>
              <a:off x="3425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06" name="Rectangle 1651"/>
            <p:cNvSpPr>
              <a:spLocks noChangeArrowheads="1"/>
            </p:cNvSpPr>
            <p:nvPr/>
          </p:nvSpPr>
          <p:spPr bwMode="auto">
            <a:xfrm>
              <a:off x="3561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307" name="Rectangle 1652"/>
            <p:cNvSpPr>
              <a:spLocks noChangeArrowheads="1"/>
            </p:cNvSpPr>
            <p:nvPr/>
          </p:nvSpPr>
          <p:spPr bwMode="auto">
            <a:xfrm>
              <a:off x="3697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08" name="Rectangle 1653"/>
            <p:cNvSpPr>
              <a:spLocks noChangeArrowheads="1"/>
            </p:cNvSpPr>
            <p:nvPr/>
          </p:nvSpPr>
          <p:spPr bwMode="auto">
            <a:xfrm>
              <a:off x="3833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r</a:t>
              </a:r>
            </a:p>
          </p:txBody>
        </p:sp>
        <p:sp>
          <p:nvSpPr>
            <p:cNvPr id="309" name="Rectangle 1654"/>
            <p:cNvSpPr>
              <a:spLocks noChangeArrowheads="1"/>
            </p:cNvSpPr>
            <p:nvPr/>
          </p:nvSpPr>
          <p:spPr bwMode="auto">
            <a:xfrm>
              <a:off x="3969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10" name="Rectangle 1655"/>
            <p:cNvSpPr>
              <a:spLocks noChangeArrowheads="1"/>
            </p:cNvSpPr>
            <p:nvPr/>
          </p:nvSpPr>
          <p:spPr bwMode="auto">
            <a:xfrm>
              <a:off x="4105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11" name="Rectangle 1656"/>
            <p:cNvSpPr>
              <a:spLocks noChangeArrowheads="1"/>
            </p:cNvSpPr>
            <p:nvPr/>
          </p:nvSpPr>
          <p:spPr bwMode="auto">
            <a:xfrm>
              <a:off x="4241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312" name="Rectangle 1657"/>
            <p:cNvSpPr>
              <a:spLocks noChangeArrowheads="1"/>
            </p:cNvSpPr>
            <p:nvPr/>
          </p:nvSpPr>
          <p:spPr bwMode="auto">
            <a:xfrm>
              <a:off x="4377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e</a:t>
              </a:r>
            </a:p>
          </p:txBody>
        </p:sp>
        <p:sp>
          <p:nvSpPr>
            <p:cNvPr id="313" name="Rectangle 1658"/>
            <p:cNvSpPr>
              <a:spLocks noChangeArrowheads="1"/>
            </p:cNvSpPr>
            <p:nvPr/>
          </p:nvSpPr>
          <p:spPr bwMode="auto">
            <a:xfrm>
              <a:off x="4513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14" name="Rectangle 1659"/>
            <p:cNvSpPr>
              <a:spLocks noChangeArrowheads="1"/>
            </p:cNvSpPr>
            <p:nvPr/>
          </p:nvSpPr>
          <p:spPr bwMode="auto">
            <a:xfrm>
              <a:off x="4649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15" name="Rectangle 1660"/>
            <p:cNvSpPr>
              <a:spLocks noChangeArrowheads="1"/>
            </p:cNvSpPr>
            <p:nvPr/>
          </p:nvSpPr>
          <p:spPr bwMode="auto">
            <a:xfrm>
              <a:off x="4785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316" name="Rectangle 1661"/>
            <p:cNvSpPr>
              <a:spLocks noChangeArrowheads="1"/>
            </p:cNvSpPr>
            <p:nvPr/>
          </p:nvSpPr>
          <p:spPr bwMode="auto">
            <a:xfrm>
              <a:off x="4921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.</a:t>
              </a:r>
            </a:p>
          </p:txBody>
        </p:sp>
        <p:sp>
          <p:nvSpPr>
            <p:cNvPr id="317" name="Rectangle 1662"/>
            <p:cNvSpPr>
              <a:spLocks noChangeArrowheads="1"/>
            </p:cNvSpPr>
            <p:nvPr/>
          </p:nvSpPr>
          <p:spPr bwMode="auto">
            <a:xfrm>
              <a:off x="2745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318" name="Rectangle 1663"/>
            <p:cNvSpPr>
              <a:spLocks noChangeArrowheads="1"/>
            </p:cNvSpPr>
            <p:nvPr/>
          </p:nvSpPr>
          <p:spPr bwMode="auto">
            <a:xfrm>
              <a:off x="2609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19" name="Rectangle 1664"/>
            <p:cNvSpPr>
              <a:spLocks noChangeArrowheads="1"/>
            </p:cNvSpPr>
            <p:nvPr/>
          </p:nvSpPr>
          <p:spPr bwMode="auto">
            <a:xfrm>
              <a:off x="2473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v</a:t>
              </a:r>
            </a:p>
          </p:txBody>
        </p:sp>
        <p:sp>
          <p:nvSpPr>
            <p:cNvPr id="320" name="Rectangle 1665"/>
            <p:cNvSpPr>
              <a:spLocks noChangeArrowheads="1"/>
            </p:cNvSpPr>
            <p:nvPr/>
          </p:nvSpPr>
          <p:spPr bwMode="auto">
            <a:xfrm>
              <a:off x="2337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321" name="Rectangle 1666"/>
            <p:cNvSpPr>
              <a:spLocks noChangeArrowheads="1"/>
            </p:cNvSpPr>
            <p:nvPr/>
          </p:nvSpPr>
          <p:spPr bwMode="auto">
            <a:xfrm>
              <a:off x="2201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22" name="Rectangle 1667"/>
            <p:cNvSpPr>
              <a:spLocks noChangeArrowheads="1"/>
            </p:cNvSpPr>
            <p:nvPr/>
          </p:nvSpPr>
          <p:spPr bwMode="auto">
            <a:xfrm>
              <a:off x="2065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23" name="Rectangle 1668"/>
            <p:cNvSpPr>
              <a:spLocks noChangeArrowheads="1"/>
            </p:cNvSpPr>
            <p:nvPr/>
          </p:nvSpPr>
          <p:spPr bwMode="auto">
            <a:xfrm>
              <a:off x="1929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24" name="Rectangle 1669"/>
            <p:cNvSpPr>
              <a:spLocks noChangeArrowheads="1"/>
            </p:cNvSpPr>
            <p:nvPr/>
          </p:nvSpPr>
          <p:spPr bwMode="auto">
            <a:xfrm>
              <a:off x="1793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25" name="Rectangle 1670"/>
            <p:cNvSpPr>
              <a:spLocks noChangeArrowheads="1"/>
            </p:cNvSpPr>
            <p:nvPr/>
          </p:nvSpPr>
          <p:spPr bwMode="auto">
            <a:xfrm>
              <a:off x="1657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d</a:t>
              </a:r>
            </a:p>
          </p:txBody>
        </p:sp>
        <p:sp>
          <p:nvSpPr>
            <p:cNvPr id="326" name="Rectangle 1671"/>
            <p:cNvSpPr>
              <a:spLocks noChangeArrowheads="1"/>
            </p:cNvSpPr>
            <p:nvPr/>
          </p:nvSpPr>
          <p:spPr bwMode="auto">
            <a:xfrm>
              <a:off x="1521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27" name="Rectangle 1672"/>
            <p:cNvSpPr>
              <a:spLocks noChangeArrowheads="1"/>
            </p:cNvSpPr>
            <p:nvPr/>
          </p:nvSpPr>
          <p:spPr bwMode="auto">
            <a:xfrm>
              <a:off x="1385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e</a:t>
              </a:r>
            </a:p>
          </p:txBody>
        </p:sp>
        <p:sp>
          <p:nvSpPr>
            <p:cNvPr id="328" name="Rectangle 1673"/>
            <p:cNvSpPr>
              <a:spLocks noChangeArrowheads="1"/>
            </p:cNvSpPr>
            <p:nvPr/>
          </p:nvSpPr>
          <p:spPr bwMode="auto">
            <a:xfrm>
              <a:off x="1249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k</a:t>
              </a:r>
            </a:p>
          </p:txBody>
        </p:sp>
        <p:sp>
          <p:nvSpPr>
            <p:cNvPr id="329" name="Rectangle 1674"/>
            <p:cNvSpPr>
              <a:spLocks noChangeArrowheads="1"/>
            </p:cNvSpPr>
            <p:nvPr/>
          </p:nvSpPr>
          <p:spPr bwMode="auto">
            <a:xfrm>
              <a:off x="1113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30" name="Rectangle 1675"/>
            <p:cNvSpPr>
              <a:spLocks noChangeArrowheads="1"/>
            </p:cNvSpPr>
            <p:nvPr/>
          </p:nvSpPr>
          <p:spPr bwMode="auto">
            <a:xfrm>
              <a:off x="977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31" name="Rectangle 1676"/>
            <p:cNvSpPr>
              <a:spLocks noChangeArrowheads="1"/>
            </p:cNvSpPr>
            <p:nvPr/>
          </p:nvSpPr>
          <p:spPr bwMode="auto">
            <a:xfrm>
              <a:off x="841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32" name="Rectangle 1677"/>
            <p:cNvSpPr>
              <a:spLocks noChangeArrowheads="1"/>
            </p:cNvSpPr>
            <p:nvPr/>
          </p:nvSpPr>
          <p:spPr bwMode="auto">
            <a:xfrm>
              <a:off x="703" y="202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33" name="Rectangle 1678"/>
            <p:cNvSpPr>
              <a:spLocks noChangeArrowheads="1"/>
            </p:cNvSpPr>
            <p:nvPr/>
          </p:nvSpPr>
          <p:spPr bwMode="auto">
            <a:xfrm>
              <a:off x="2336" y="1555"/>
              <a:ext cx="1056" cy="243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hu-HU" altLang="hu-HU" b="1">
                  <a:solidFill>
                    <a:srgbClr val="FF0000"/>
                  </a:solidFill>
                </a:rPr>
                <a:t>fading hatása</a:t>
              </a:r>
            </a:p>
          </p:txBody>
        </p:sp>
      </p:grpSp>
      <p:grpSp>
        <p:nvGrpSpPr>
          <p:cNvPr id="334" name="Group 1679"/>
          <p:cNvGrpSpPr>
            <a:grpSpLocks/>
          </p:cNvGrpSpPr>
          <p:nvPr/>
        </p:nvGrpSpPr>
        <p:grpSpPr bwMode="auto">
          <a:xfrm>
            <a:off x="1136247" y="5108576"/>
            <a:ext cx="6911975" cy="962025"/>
            <a:chOff x="703" y="2915"/>
            <a:chExt cx="4354" cy="606"/>
          </a:xfrm>
        </p:grpSpPr>
        <p:sp>
          <p:nvSpPr>
            <p:cNvPr id="335" name="Rectangle 1680"/>
            <p:cNvSpPr>
              <a:spLocks noChangeArrowheads="1"/>
            </p:cNvSpPr>
            <p:nvPr/>
          </p:nvSpPr>
          <p:spPr bwMode="auto">
            <a:xfrm>
              <a:off x="2744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336" name="Rectangle 1681"/>
            <p:cNvSpPr>
              <a:spLocks noChangeArrowheads="1"/>
            </p:cNvSpPr>
            <p:nvPr/>
          </p:nvSpPr>
          <p:spPr bwMode="auto">
            <a:xfrm>
              <a:off x="2880" y="3204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37" name="Rectangle 1682"/>
            <p:cNvSpPr>
              <a:spLocks noChangeArrowheads="1"/>
            </p:cNvSpPr>
            <p:nvPr/>
          </p:nvSpPr>
          <p:spPr bwMode="auto">
            <a:xfrm>
              <a:off x="3016" y="3204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38" name="Rectangle 1683"/>
            <p:cNvSpPr>
              <a:spLocks noChangeArrowheads="1"/>
            </p:cNvSpPr>
            <p:nvPr/>
          </p:nvSpPr>
          <p:spPr bwMode="auto">
            <a:xfrm>
              <a:off x="3152" y="3204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39" name="Rectangle 1684"/>
            <p:cNvSpPr>
              <a:spLocks noChangeArrowheads="1"/>
            </p:cNvSpPr>
            <p:nvPr/>
          </p:nvSpPr>
          <p:spPr bwMode="auto">
            <a:xfrm>
              <a:off x="3288" y="3204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40" name="Rectangle 1685"/>
            <p:cNvSpPr>
              <a:spLocks noChangeArrowheads="1"/>
            </p:cNvSpPr>
            <p:nvPr/>
          </p:nvSpPr>
          <p:spPr bwMode="auto">
            <a:xfrm>
              <a:off x="3424" y="3204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41" name="Rectangle 1686"/>
            <p:cNvSpPr>
              <a:spLocks noChangeArrowheads="1"/>
            </p:cNvSpPr>
            <p:nvPr/>
          </p:nvSpPr>
          <p:spPr bwMode="auto">
            <a:xfrm>
              <a:off x="3560" y="3204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42" name="Rectangle 1687"/>
            <p:cNvSpPr>
              <a:spLocks noChangeArrowheads="1"/>
            </p:cNvSpPr>
            <p:nvPr/>
          </p:nvSpPr>
          <p:spPr bwMode="auto">
            <a:xfrm>
              <a:off x="3696" y="3204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43" name="Rectangle 1688"/>
            <p:cNvSpPr>
              <a:spLocks noChangeArrowheads="1"/>
            </p:cNvSpPr>
            <p:nvPr/>
          </p:nvSpPr>
          <p:spPr bwMode="auto">
            <a:xfrm>
              <a:off x="3832" y="3204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44" name="Rectangle 1689"/>
            <p:cNvSpPr>
              <a:spLocks noChangeArrowheads="1"/>
            </p:cNvSpPr>
            <p:nvPr/>
          </p:nvSpPr>
          <p:spPr bwMode="auto">
            <a:xfrm>
              <a:off x="3968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45" name="Rectangle 1690"/>
            <p:cNvSpPr>
              <a:spLocks noChangeArrowheads="1"/>
            </p:cNvSpPr>
            <p:nvPr/>
          </p:nvSpPr>
          <p:spPr bwMode="auto">
            <a:xfrm>
              <a:off x="4104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346" name="Rectangle 1691"/>
            <p:cNvSpPr>
              <a:spLocks noChangeArrowheads="1"/>
            </p:cNvSpPr>
            <p:nvPr/>
          </p:nvSpPr>
          <p:spPr bwMode="auto">
            <a:xfrm>
              <a:off x="4240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,</a:t>
              </a:r>
            </a:p>
          </p:txBody>
        </p:sp>
        <p:sp>
          <p:nvSpPr>
            <p:cNvPr id="347" name="Rectangle 1692"/>
            <p:cNvSpPr>
              <a:spLocks noChangeArrowheads="1"/>
            </p:cNvSpPr>
            <p:nvPr/>
          </p:nvSpPr>
          <p:spPr bwMode="auto">
            <a:xfrm>
              <a:off x="4376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48" name="Rectangle 1693"/>
            <p:cNvSpPr>
              <a:spLocks noChangeArrowheads="1"/>
            </p:cNvSpPr>
            <p:nvPr/>
          </p:nvSpPr>
          <p:spPr bwMode="auto">
            <a:xfrm>
              <a:off x="4512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h</a:t>
              </a:r>
            </a:p>
          </p:txBody>
        </p:sp>
        <p:sp>
          <p:nvSpPr>
            <p:cNvPr id="349" name="Rectangle 1694"/>
            <p:cNvSpPr>
              <a:spLocks noChangeArrowheads="1"/>
            </p:cNvSpPr>
            <p:nvPr/>
          </p:nvSpPr>
          <p:spPr bwMode="auto">
            <a:xfrm>
              <a:off x="4648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50" name="Rectangle 1695"/>
            <p:cNvSpPr>
              <a:spLocks noChangeArrowheads="1"/>
            </p:cNvSpPr>
            <p:nvPr/>
          </p:nvSpPr>
          <p:spPr bwMode="auto">
            <a:xfrm>
              <a:off x="4784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g</a:t>
              </a:r>
            </a:p>
          </p:txBody>
        </p:sp>
        <p:sp>
          <p:nvSpPr>
            <p:cNvPr id="351" name="Rectangle 1696"/>
            <p:cNvSpPr>
              <a:spLocks noChangeArrowheads="1"/>
            </p:cNvSpPr>
            <p:nvPr/>
          </p:nvSpPr>
          <p:spPr bwMode="auto">
            <a:xfrm>
              <a:off x="4920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y</a:t>
              </a:r>
            </a:p>
          </p:txBody>
        </p:sp>
        <p:sp>
          <p:nvSpPr>
            <p:cNvPr id="352" name="Rectangle 1697"/>
            <p:cNvSpPr>
              <a:spLocks noChangeArrowheads="1"/>
            </p:cNvSpPr>
            <p:nvPr/>
          </p:nvSpPr>
          <p:spPr bwMode="auto">
            <a:xfrm>
              <a:off x="2608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y</a:t>
              </a:r>
            </a:p>
          </p:txBody>
        </p:sp>
        <p:sp>
          <p:nvSpPr>
            <p:cNvPr id="353" name="Rectangle 1698"/>
            <p:cNvSpPr>
              <a:spLocks noChangeArrowheads="1"/>
            </p:cNvSpPr>
            <p:nvPr/>
          </p:nvSpPr>
          <p:spPr bwMode="auto">
            <a:xfrm>
              <a:off x="2472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54" name="Rectangle 1699"/>
            <p:cNvSpPr>
              <a:spLocks noChangeArrowheads="1"/>
            </p:cNvSpPr>
            <p:nvPr/>
          </p:nvSpPr>
          <p:spPr bwMode="auto">
            <a:xfrm>
              <a:off x="2336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55" name="Rectangle 1700"/>
            <p:cNvSpPr>
              <a:spLocks noChangeArrowheads="1"/>
            </p:cNvSpPr>
            <p:nvPr/>
          </p:nvSpPr>
          <p:spPr bwMode="auto">
            <a:xfrm>
              <a:off x="2200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56" name="Rectangle 1701"/>
            <p:cNvSpPr>
              <a:spLocks noChangeArrowheads="1"/>
            </p:cNvSpPr>
            <p:nvPr/>
          </p:nvSpPr>
          <p:spPr bwMode="auto">
            <a:xfrm>
              <a:off x="2064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57" name="Rectangle 1702"/>
            <p:cNvSpPr>
              <a:spLocks noChangeArrowheads="1"/>
            </p:cNvSpPr>
            <p:nvPr/>
          </p:nvSpPr>
          <p:spPr bwMode="auto">
            <a:xfrm>
              <a:off x="1928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58" name="Rectangle 1703"/>
            <p:cNvSpPr>
              <a:spLocks noChangeArrowheads="1"/>
            </p:cNvSpPr>
            <p:nvPr/>
          </p:nvSpPr>
          <p:spPr bwMode="auto">
            <a:xfrm>
              <a:off x="1792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59" name="Rectangle 1704"/>
            <p:cNvSpPr>
              <a:spLocks noChangeArrowheads="1"/>
            </p:cNvSpPr>
            <p:nvPr/>
          </p:nvSpPr>
          <p:spPr bwMode="auto">
            <a:xfrm>
              <a:off x="1655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b</a:t>
              </a:r>
            </a:p>
          </p:txBody>
        </p:sp>
        <p:sp>
          <p:nvSpPr>
            <p:cNvPr id="360" name="Rectangle 1705"/>
            <p:cNvSpPr>
              <a:spLocks noChangeArrowheads="1"/>
            </p:cNvSpPr>
            <p:nvPr/>
          </p:nvSpPr>
          <p:spPr bwMode="auto">
            <a:xfrm>
              <a:off x="1520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  <a:endParaRPr lang="hu-HU" altLang="hu-HU" sz="1400"/>
            </a:p>
          </p:txBody>
        </p:sp>
        <p:sp>
          <p:nvSpPr>
            <p:cNvPr id="361" name="Rectangle 1706"/>
            <p:cNvSpPr>
              <a:spLocks noChangeArrowheads="1"/>
            </p:cNvSpPr>
            <p:nvPr/>
          </p:nvSpPr>
          <p:spPr bwMode="auto">
            <a:xfrm>
              <a:off x="1383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62" name="Rectangle 1707"/>
            <p:cNvSpPr>
              <a:spLocks noChangeArrowheads="1"/>
            </p:cNvSpPr>
            <p:nvPr/>
          </p:nvSpPr>
          <p:spPr bwMode="auto">
            <a:xfrm>
              <a:off x="1248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63" name="Rectangle 1708"/>
            <p:cNvSpPr>
              <a:spLocks noChangeArrowheads="1"/>
            </p:cNvSpPr>
            <p:nvPr/>
          </p:nvSpPr>
          <p:spPr bwMode="auto">
            <a:xfrm>
              <a:off x="1112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t</a:t>
              </a:r>
            </a:p>
          </p:txBody>
        </p:sp>
        <p:sp>
          <p:nvSpPr>
            <p:cNvPr id="364" name="Rectangle 1709"/>
            <p:cNvSpPr>
              <a:spLocks noChangeArrowheads="1"/>
            </p:cNvSpPr>
            <p:nvPr/>
          </p:nvSpPr>
          <p:spPr bwMode="auto">
            <a:xfrm>
              <a:off x="976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365" name="Rectangle 1710"/>
            <p:cNvSpPr>
              <a:spLocks noChangeArrowheads="1"/>
            </p:cNvSpPr>
            <p:nvPr/>
          </p:nvSpPr>
          <p:spPr bwMode="auto">
            <a:xfrm>
              <a:off x="840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66" name="Rectangle 1711"/>
            <p:cNvSpPr>
              <a:spLocks noChangeArrowheads="1"/>
            </p:cNvSpPr>
            <p:nvPr/>
          </p:nvSpPr>
          <p:spPr bwMode="auto">
            <a:xfrm>
              <a:off x="704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367" name="Rectangle 1712"/>
            <p:cNvSpPr>
              <a:spLocks noChangeArrowheads="1"/>
            </p:cNvSpPr>
            <p:nvPr/>
          </p:nvSpPr>
          <p:spPr bwMode="auto">
            <a:xfrm>
              <a:off x="2881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68" name="Rectangle 1713"/>
            <p:cNvSpPr>
              <a:spLocks noChangeArrowheads="1"/>
            </p:cNvSpPr>
            <p:nvPr/>
          </p:nvSpPr>
          <p:spPr bwMode="auto">
            <a:xfrm>
              <a:off x="3017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r</a:t>
              </a:r>
            </a:p>
          </p:txBody>
        </p:sp>
        <p:sp>
          <p:nvSpPr>
            <p:cNvPr id="369" name="Rectangle 1714"/>
            <p:cNvSpPr>
              <a:spLocks noChangeArrowheads="1"/>
            </p:cNvSpPr>
            <p:nvPr/>
          </p:nvSpPr>
          <p:spPr bwMode="auto">
            <a:xfrm>
              <a:off x="3153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70" name="Rectangle 1715"/>
            <p:cNvSpPr>
              <a:spLocks noChangeArrowheads="1"/>
            </p:cNvSpPr>
            <p:nvPr/>
          </p:nvSpPr>
          <p:spPr bwMode="auto">
            <a:xfrm>
              <a:off x="3289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v</a:t>
              </a:r>
            </a:p>
          </p:txBody>
        </p:sp>
        <p:sp>
          <p:nvSpPr>
            <p:cNvPr id="371" name="Rectangle 1716"/>
            <p:cNvSpPr>
              <a:spLocks noChangeArrowheads="1"/>
            </p:cNvSpPr>
            <p:nvPr/>
          </p:nvSpPr>
          <p:spPr bwMode="auto">
            <a:xfrm>
              <a:off x="3425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72" name="Rectangle 1717"/>
            <p:cNvSpPr>
              <a:spLocks noChangeArrowheads="1"/>
            </p:cNvSpPr>
            <p:nvPr/>
          </p:nvSpPr>
          <p:spPr bwMode="auto">
            <a:xfrm>
              <a:off x="3561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373" name="Rectangle 1718"/>
            <p:cNvSpPr>
              <a:spLocks noChangeArrowheads="1"/>
            </p:cNvSpPr>
            <p:nvPr/>
          </p:nvSpPr>
          <p:spPr bwMode="auto">
            <a:xfrm>
              <a:off x="3697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74" name="Rectangle 1719"/>
            <p:cNvSpPr>
              <a:spLocks noChangeArrowheads="1"/>
            </p:cNvSpPr>
            <p:nvPr/>
          </p:nvSpPr>
          <p:spPr bwMode="auto">
            <a:xfrm>
              <a:off x="3833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r</a:t>
              </a:r>
            </a:p>
          </p:txBody>
        </p:sp>
        <p:sp>
          <p:nvSpPr>
            <p:cNvPr id="375" name="Rectangle 1720"/>
            <p:cNvSpPr>
              <a:spLocks noChangeArrowheads="1"/>
            </p:cNvSpPr>
            <p:nvPr/>
          </p:nvSpPr>
          <p:spPr bwMode="auto">
            <a:xfrm>
              <a:off x="3969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76" name="Rectangle 1721"/>
            <p:cNvSpPr>
              <a:spLocks noChangeArrowheads="1"/>
            </p:cNvSpPr>
            <p:nvPr/>
          </p:nvSpPr>
          <p:spPr bwMode="auto">
            <a:xfrm>
              <a:off x="4105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77" name="Rectangle 1722"/>
            <p:cNvSpPr>
              <a:spLocks noChangeArrowheads="1"/>
            </p:cNvSpPr>
            <p:nvPr/>
          </p:nvSpPr>
          <p:spPr bwMode="auto">
            <a:xfrm>
              <a:off x="4241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378" name="Rectangle 1723"/>
            <p:cNvSpPr>
              <a:spLocks noChangeArrowheads="1"/>
            </p:cNvSpPr>
            <p:nvPr/>
          </p:nvSpPr>
          <p:spPr bwMode="auto">
            <a:xfrm>
              <a:off x="4377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e</a:t>
              </a:r>
            </a:p>
          </p:txBody>
        </p:sp>
        <p:sp>
          <p:nvSpPr>
            <p:cNvPr id="379" name="Rectangle 1724"/>
            <p:cNvSpPr>
              <a:spLocks noChangeArrowheads="1"/>
            </p:cNvSpPr>
            <p:nvPr/>
          </p:nvSpPr>
          <p:spPr bwMode="auto">
            <a:xfrm>
              <a:off x="4513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80" name="Rectangle 1725"/>
            <p:cNvSpPr>
              <a:spLocks noChangeArrowheads="1"/>
            </p:cNvSpPr>
            <p:nvPr/>
          </p:nvSpPr>
          <p:spPr bwMode="auto">
            <a:xfrm>
              <a:off x="4649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81" name="Rectangle 1726"/>
            <p:cNvSpPr>
              <a:spLocks noChangeArrowheads="1"/>
            </p:cNvSpPr>
            <p:nvPr/>
          </p:nvSpPr>
          <p:spPr bwMode="auto">
            <a:xfrm>
              <a:off x="4785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382" name="Rectangle 1727"/>
            <p:cNvSpPr>
              <a:spLocks noChangeArrowheads="1"/>
            </p:cNvSpPr>
            <p:nvPr/>
          </p:nvSpPr>
          <p:spPr bwMode="auto">
            <a:xfrm>
              <a:off x="4921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.</a:t>
              </a:r>
            </a:p>
          </p:txBody>
        </p:sp>
        <p:sp>
          <p:nvSpPr>
            <p:cNvPr id="383" name="Rectangle 1728"/>
            <p:cNvSpPr>
              <a:spLocks noChangeArrowheads="1"/>
            </p:cNvSpPr>
            <p:nvPr/>
          </p:nvSpPr>
          <p:spPr bwMode="auto">
            <a:xfrm>
              <a:off x="2745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384" name="Rectangle 1729"/>
            <p:cNvSpPr>
              <a:spLocks noChangeArrowheads="1"/>
            </p:cNvSpPr>
            <p:nvPr/>
          </p:nvSpPr>
          <p:spPr bwMode="auto">
            <a:xfrm>
              <a:off x="2609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85" name="Rectangle 1730"/>
            <p:cNvSpPr>
              <a:spLocks noChangeArrowheads="1"/>
            </p:cNvSpPr>
            <p:nvPr/>
          </p:nvSpPr>
          <p:spPr bwMode="auto">
            <a:xfrm>
              <a:off x="2473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v</a:t>
              </a:r>
            </a:p>
          </p:txBody>
        </p:sp>
        <p:sp>
          <p:nvSpPr>
            <p:cNvPr id="386" name="Rectangle 1731"/>
            <p:cNvSpPr>
              <a:spLocks noChangeArrowheads="1"/>
            </p:cNvSpPr>
            <p:nvPr/>
          </p:nvSpPr>
          <p:spPr bwMode="auto">
            <a:xfrm>
              <a:off x="2337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387" name="Rectangle 1732"/>
            <p:cNvSpPr>
              <a:spLocks noChangeArrowheads="1"/>
            </p:cNvSpPr>
            <p:nvPr/>
          </p:nvSpPr>
          <p:spPr bwMode="auto">
            <a:xfrm>
              <a:off x="2201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88" name="Rectangle 1733"/>
            <p:cNvSpPr>
              <a:spLocks noChangeArrowheads="1"/>
            </p:cNvSpPr>
            <p:nvPr/>
          </p:nvSpPr>
          <p:spPr bwMode="auto">
            <a:xfrm>
              <a:off x="2065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89" name="Rectangle 1734"/>
            <p:cNvSpPr>
              <a:spLocks noChangeArrowheads="1"/>
            </p:cNvSpPr>
            <p:nvPr/>
          </p:nvSpPr>
          <p:spPr bwMode="auto">
            <a:xfrm>
              <a:off x="1929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 dirty="0"/>
                <a:t>a</a:t>
              </a:r>
            </a:p>
          </p:txBody>
        </p:sp>
        <p:sp>
          <p:nvSpPr>
            <p:cNvPr id="390" name="Rectangle 1735"/>
            <p:cNvSpPr>
              <a:spLocks noChangeArrowheads="1"/>
            </p:cNvSpPr>
            <p:nvPr/>
          </p:nvSpPr>
          <p:spPr bwMode="auto">
            <a:xfrm>
              <a:off x="1793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91" name="Rectangle 1736"/>
            <p:cNvSpPr>
              <a:spLocks noChangeArrowheads="1"/>
            </p:cNvSpPr>
            <p:nvPr/>
          </p:nvSpPr>
          <p:spPr bwMode="auto">
            <a:xfrm>
              <a:off x="1657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d</a:t>
              </a:r>
            </a:p>
          </p:txBody>
        </p:sp>
        <p:sp>
          <p:nvSpPr>
            <p:cNvPr id="392" name="Rectangle 1737"/>
            <p:cNvSpPr>
              <a:spLocks noChangeArrowheads="1"/>
            </p:cNvSpPr>
            <p:nvPr/>
          </p:nvSpPr>
          <p:spPr bwMode="auto">
            <a:xfrm>
              <a:off x="1521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93" name="Rectangle 1738"/>
            <p:cNvSpPr>
              <a:spLocks noChangeArrowheads="1"/>
            </p:cNvSpPr>
            <p:nvPr/>
          </p:nvSpPr>
          <p:spPr bwMode="auto">
            <a:xfrm>
              <a:off x="1385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e</a:t>
              </a:r>
            </a:p>
          </p:txBody>
        </p:sp>
        <p:sp>
          <p:nvSpPr>
            <p:cNvPr id="394" name="Rectangle 1739"/>
            <p:cNvSpPr>
              <a:spLocks noChangeArrowheads="1"/>
            </p:cNvSpPr>
            <p:nvPr/>
          </p:nvSpPr>
          <p:spPr bwMode="auto">
            <a:xfrm>
              <a:off x="1249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k</a:t>
              </a:r>
            </a:p>
          </p:txBody>
        </p:sp>
        <p:sp>
          <p:nvSpPr>
            <p:cNvPr id="395" name="Rectangle 1740"/>
            <p:cNvSpPr>
              <a:spLocks noChangeArrowheads="1"/>
            </p:cNvSpPr>
            <p:nvPr/>
          </p:nvSpPr>
          <p:spPr bwMode="auto">
            <a:xfrm>
              <a:off x="1113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96" name="Rectangle 1741"/>
            <p:cNvSpPr>
              <a:spLocks noChangeArrowheads="1"/>
            </p:cNvSpPr>
            <p:nvPr/>
          </p:nvSpPr>
          <p:spPr bwMode="auto">
            <a:xfrm>
              <a:off x="977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97" name="Rectangle 1742"/>
            <p:cNvSpPr>
              <a:spLocks noChangeArrowheads="1"/>
            </p:cNvSpPr>
            <p:nvPr/>
          </p:nvSpPr>
          <p:spPr bwMode="auto">
            <a:xfrm>
              <a:off x="841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98" name="Rectangle 1743"/>
            <p:cNvSpPr>
              <a:spLocks noChangeArrowheads="1"/>
            </p:cNvSpPr>
            <p:nvPr/>
          </p:nvSpPr>
          <p:spPr bwMode="auto">
            <a:xfrm>
              <a:off x="703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99" name="Rectangle 1744"/>
            <p:cNvSpPr>
              <a:spLocks noChangeArrowheads="1"/>
            </p:cNvSpPr>
            <p:nvPr/>
          </p:nvSpPr>
          <p:spPr bwMode="auto">
            <a:xfrm>
              <a:off x="2426" y="2915"/>
              <a:ext cx="880" cy="243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hu-HU" altLang="hu-HU" b="1">
                  <a:solidFill>
                    <a:srgbClr val="FF0000"/>
                  </a:solidFill>
                </a:rPr>
                <a:t>vett üzenet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60968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30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30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21</a:t>
            </a:fld>
            <a:endParaRPr lang="hu-HU" sz="1800" dirty="0"/>
          </a:p>
        </p:txBody>
      </p:sp>
      <p:sp>
        <p:nvSpPr>
          <p:cNvPr id="208" name="Rectangle 10"/>
          <p:cNvSpPr>
            <a:spLocks noChangeArrowheads="1"/>
          </p:cNvSpPr>
          <p:nvPr/>
        </p:nvSpPr>
        <p:spPr bwMode="auto">
          <a:xfrm>
            <a:off x="43521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i</a:t>
            </a:r>
          </a:p>
        </p:txBody>
      </p:sp>
      <p:sp>
        <p:nvSpPr>
          <p:cNvPr id="209" name="Rectangle 11"/>
          <p:cNvSpPr>
            <a:spLocks noChangeArrowheads="1"/>
          </p:cNvSpPr>
          <p:nvPr/>
        </p:nvSpPr>
        <p:spPr bwMode="auto">
          <a:xfrm>
            <a:off x="45680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t</a:t>
            </a:r>
          </a:p>
        </p:txBody>
      </p:sp>
      <p:sp>
        <p:nvSpPr>
          <p:cNvPr id="210" name="Rectangle 12"/>
          <p:cNvSpPr>
            <a:spLocks noChangeArrowheads="1"/>
          </p:cNvSpPr>
          <p:nvPr/>
        </p:nvSpPr>
        <p:spPr bwMode="auto">
          <a:xfrm>
            <a:off x="47839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11" name="Rectangle 13"/>
          <p:cNvSpPr>
            <a:spLocks noChangeArrowheads="1"/>
          </p:cNvSpPr>
          <p:nvPr/>
        </p:nvSpPr>
        <p:spPr bwMode="auto">
          <a:xfrm>
            <a:off x="49998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d</a:t>
            </a:r>
          </a:p>
        </p:txBody>
      </p:sp>
      <p:sp>
        <p:nvSpPr>
          <p:cNvPr id="212" name="Rectangle 14"/>
          <p:cNvSpPr>
            <a:spLocks noChangeArrowheads="1"/>
          </p:cNvSpPr>
          <p:nvPr/>
        </p:nvSpPr>
        <p:spPr bwMode="auto">
          <a:xfrm>
            <a:off x="52157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o</a:t>
            </a:r>
          </a:p>
        </p:txBody>
      </p:sp>
      <p:sp>
        <p:nvSpPr>
          <p:cNvPr id="213" name="Rectangle 15"/>
          <p:cNvSpPr>
            <a:spLocks noChangeArrowheads="1"/>
          </p:cNvSpPr>
          <p:nvPr/>
        </p:nvSpPr>
        <p:spPr bwMode="auto">
          <a:xfrm>
            <a:off x="54316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l</a:t>
            </a:r>
          </a:p>
        </p:txBody>
      </p:sp>
      <p:sp>
        <p:nvSpPr>
          <p:cNvPr id="214" name="Rectangle 16"/>
          <p:cNvSpPr>
            <a:spLocks noChangeArrowheads="1"/>
          </p:cNvSpPr>
          <p:nvPr/>
        </p:nvSpPr>
        <p:spPr bwMode="auto">
          <a:xfrm>
            <a:off x="56475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g</a:t>
            </a:r>
          </a:p>
        </p:txBody>
      </p:sp>
      <p:sp>
        <p:nvSpPr>
          <p:cNvPr id="215" name="Rectangle 17"/>
          <p:cNvSpPr>
            <a:spLocks noChangeArrowheads="1"/>
          </p:cNvSpPr>
          <p:nvPr/>
        </p:nvSpPr>
        <p:spPr bwMode="auto">
          <a:xfrm>
            <a:off x="58634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o</a:t>
            </a:r>
          </a:p>
        </p:txBody>
      </p:sp>
      <p:sp>
        <p:nvSpPr>
          <p:cNvPr id="216" name="Rectangle 18"/>
          <p:cNvSpPr>
            <a:spLocks noChangeArrowheads="1"/>
          </p:cNvSpPr>
          <p:nvPr/>
        </p:nvSpPr>
        <p:spPr bwMode="auto">
          <a:xfrm>
            <a:off x="60793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z</a:t>
            </a:r>
          </a:p>
        </p:txBody>
      </p:sp>
      <p:sp>
        <p:nvSpPr>
          <p:cNvPr id="217" name="Rectangle 19"/>
          <p:cNvSpPr>
            <a:spLocks noChangeArrowheads="1"/>
          </p:cNvSpPr>
          <p:nvPr/>
        </p:nvSpPr>
        <p:spPr bwMode="auto">
          <a:xfrm>
            <a:off x="62952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o</a:t>
            </a:r>
          </a:p>
        </p:txBody>
      </p:sp>
      <p:sp>
        <p:nvSpPr>
          <p:cNvPr id="218" name="Rectangle 20"/>
          <p:cNvSpPr>
            <a:spLocks noChangeArrowheads="1"/>
          </p:cNvSpPr>
          <p:nvPr/>
        </p:nvSpPr>
        <p:spPr bwMode="auto">
          <a:xfrm>
            <a:off x="65111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m</a:t>
            </a:r>
          </a:p>
        </p:txBody>
      </p:sp>
      <p:sp>
        <p:nvSpPr>
          <p:cNvPr id="219" name="Rectangle 21"/>
          <p:cNvSpPr>
            <a:spLocks noChangeArrowheads="1"/>
          </p:cNvSpPr>
          <p:nvPr/>
        </p:nvSpPr>
        <p:spPr bwMode="auto">
          <a:xfrm>
            <a:off x="67270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,</a:t>
            </a:r>
          </a:p>
        </p:txBody>
      </p:sp>
      <p:sp>
        <p:nvSpPr>
          <p:cNvPr id="220" name="Rectangle 22"/>
          <p:cNvSpPr>
            <a:spLocks noChangeArrowheads="1"/>
          </p:cNvSpPr>
          <p:nvPr/>
        </p:nvSpPr>
        <p:spPr bwMode="auto">
          <a:xfrm>
            <a:off x="69429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21" name="Rectangle 23"/>
          <p:cNvSpPr>
            <a:spLocks noChangeArrowheads="1"/>
          </p:cNvSpPr>
          <p:nvPr/>
        </p:nvSpPr>
        <p:spPr bwMode="auto">
          <a:xfrm>
            <a:off x="71588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h</a:t>
            </a:r>
          </a:p>
        </p:txBody>
      </p:sp>
      <p:sp>
        <p:nvSpPr>
          <p:cNvPr id="222" name="Rectangle 24"/>
          <p:cNvSpPr>
            <a:spLocks noChangeArrowheads="1"/>
          </p:cNvSpPr>
          <p:nvPr/>
        </p:nvSpPr>
        <p:spPr bwMode="auto">
          <a:xfrm>
            <a:off x="73747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o</a:t>
            </a:r>
          </a:p>
        </p:txBody>
      </p:sp>
      <p:sp>
        <p:nvSpPr>
          <p:cNvPr id="223" name="Rectangle 25"/>
          <p:cNvSpPr>
            <a:spLocks noChangeArrowheads="1"/>
          </p:cNvSpPr>
          <p:nvPr/>
        </p:nvSpPr>
        <p:spPr bwMode="auto">
          <a:xfrm>
            <a:off x="75906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g</a:t>
            </a:r>
          </a:p>
        </p:txBody>
      </p:sp>
      <p:sp>
        <p:nvSpPr>
          <p:cNvPr id="224" name="Rectangle 26"/>
          <p:cNvSpPr>
            <a:spLocks noChangeArrowheads="1"/>
          </p:cNvSpPr>
          <p:nvPr/>
        </p:nvSpPr>
        <p:spPr bwMode="auto">
          <a:xfrm>
            <a:off x="78065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y</a:t>
            </a:r>
          </a:p>
        </p:txBody>
      </p:sp>
      <p:sp>
        <p:nvSpPr>
          <p:cNvPr id="225" name="Rectangle 27"/>
          <p:cNvSpPr>
            <a:spLocks noChangeArrowheads="1"/>
          </p:cNvSpPr>
          <p:nvPr/>
        </p:nvSpPr>
        <p:spPr bwMode="auto">
          <a:xfrm>
            <a:off x="41362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y</a:t>
            </a:r>
          </a:p>
        </p:txBody>
      </p:sp>
      <p:sp>
        <p:nvSpPr>
          <p:cNvPr id="226" name="Rectangle 28"/>
          <p:cNvSpPr>
            <a:spLocks noChangeArrowheads="1"/>
          </p:cNvSpPr>
          <p:nvPr/>
        </p:nvSpPr>
        <p:spPr bwMode="auto">
          <a:xfrm>
            <a:off x="39203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n</a:t>
            </a:r>
          </a:p>
        </p:txBody>
      </p:sp>
      <p:sp>
        <p:nvSpPr>
          <p:cNvPr id="227" name="Rectangle 29"/>
          <p:cNvSpPr>
            <a:spLocks noChangeArrowheads="1"/>
          </p:cNvSpPr>
          <p:nvPr/>
        </p:nvSpPr>
        <p:spPr bwMode="auto">
          <a:xfrm>
            <a:off x="37044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n</a:t>
            </a:r>
          </a:p>
        </p:txBody>
      </p:sp>
      <p:sp>
        <p:nvSpPr>
          <p:cNvPr id="228" name="Rectangle 30"/>
          <p:cNvSpPr>
            <a:spLocks noChangeArrowheads="1"/>
          </p:cNvSpPr>
          <p:nvPr/>
        </p:nvSpPr>
        <p:spPr bwMode="auto">
          <a:xfrm>
            <a:off x="34885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a</a:t>
            </a:r>
          </a:p>
        </p:txBody>
      </p:sp>
      <p:sp>
        <p:nvSpPr>
          <p:cNvPr id="229" name="Rectangle 31"/>
          <p:cNvSpPr>
            <a:spLocks noChangeArrowheads="1"/>
          </p:cNvSpPr>
          <p:nvPr/>
        </p:nvSpPr>
        <p:spPr bwMode="auto">
          <a:xfrm>
            <a:off x="32726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30" name="Rectangle 32"/>
          <p:cNvSpPr>
            <a:spLocks noChangeArrowheads="1"/>
          </p:cNvSpPr>
          <p:nvPr/>
        </p:nvSpPr>
        <p:spPr bwMode="auto">
          <a:xfrm>
            <a:off x="30567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n</a:t>
            </a:r>
          </a:p>
        </p:txBody>
      </p:sp>
      <p:sp>
        <p:nvSpPr>
          <p:cNvPr id="231" name="Rectangle 33"/>
          <p:cNvSpPr>
            <a:spLocks noChangeArrowheads="1"/>
          </p:cNvSpPr>
          <p:nvPr/>
        </p:nvSpPr>
        <p:spPr bwMode="auto">
          <a:xfrm>
            <a:off x="28408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a</a:t>
            </a:r>
          </a:p>
        </p:txBody>
      </p:sp>
      <p:sp>
        <p:nvSpPr>
          <p:cNvPr id="232" name="Rectangle 34"/>
          <p:cNvSpPr>
            <a:spLocks noChangeArrowheads="1"/>
          </p:cNvSpPr>
          <p:nvPr/>
        </p:nvSpPr>
        <p:spPr bwMode="auto">
          <a:xfrm>
            <a:off x="2623344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b</a:t>
            </a:r>
          </a:p>
        </p:txBody>
      </p:sp>
      <p:sp>
        <p:nvSpPr>
          <p:cNvPr id="233" name="Rectangle 35"/>
          <p:cNvSpPr>
            <a:spLocks noChangeArrowheads="1"/>
          </p:cNvSpPr>
          <p:nvPr/>
        </p:nvSpPr>
        <p:spPr bwMode="auto">
          <a:xfrm>
            <a:off x="24090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á</a:t>
            </a:r>
            <a:endParaRPr lang="hu-HU" altLang="hu-HU" sz="1400"/>
          </a:p>
        </p:txBody>
      </p:sp>
      <p:sp>
        <p:nvSpPr>
          <p:cNvPr id="234" name="Rectangle 36"/>
          <p:cNvSpPr>
            <a:spLocks noChangeArrowheads="1"/>
          </p:cNvSpPr>
          <p:nvPr/>
        </p:nvSpPr>
        <p:spPr bwMode="auto">
          <a:xfrm>
            <a:off x="2191544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n</a:t>
            </a:r>
          </a:p>
        </p:txBody>
      </p:sp>
      <p:sp>
        <p:nvSpPr>
          <p:cNvPr id="235" name="Rectangle 37"/>
          <p:cNvSpPr>
            <a:spLocks noChangeArrowheads="1"/>
          </p:cNvSpPr>
          <p:nvPr/>
        </p:nvSpPr>
        <p:spPr bwMode="auto">
          <a:xfrm>
            <a:off x="19772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a</a:t>
            </a:r>
          </a:p>
        </p:txBody>
      </p:sp>
      <p:sp>
        <p:nvSpPr>
          <p:cNvPr id="236" name="Rectangle 38"/>
          <p:cNvSpPr>
            <a:spLocks noChangeArrowheads="1"/>
          </p:cNvSpPr>
          <p:nvPr/>
        </p:nvSpPr>
        <p:spPr bwMode="auto">
          <a:xfrm>
            <a:off x="17613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t</a:t>
            </a:r>
          </a:p>
        </p:txBody>
      </p:sp>
      <p:sp>
        <p:nvSpPr>
          <p:cNvPr id="237" name="Rectangle 39"/>
          <p:cNvSpPr>
            <a:spLocks noChangeArrowheads="1"/>
          </p:cNvSpPr>
          <p:nvPr/>
        </p:nvSpPr>
        <p:spPr bwMode="auto">
          <a:xfrm>
            <a:off x="15454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s</a:t>
            </a:r>
          </a:p>
        </p:txBody>
      </p:sp>
      <p:sp>
        <p:nvSpPr>
          <p:cNvPr id="238" name="Rectangle 40"/>
          <p:cNvSpPr>
            <a:spLocks noChangeArrowheads="1"/>
          </p:cNvSpPr>
          <p:nvPr/>
        </p:nvSpPr>
        <p:spPr bwMode="auto">
          <a:xfrm>
            <a:off x="13295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o</a:t>
            </a:r>
          </a:p>
        </p:txBody>
      </p:sp>
      <p:sp>
        <p:nvSpPr>
          <p:cNvPr id="239" name="Rectangle 41"/>
          <p:cNvSpPr>
            <a:spLocks noChangeArrowheads="1"/>
          </p:cNvSpPr>
          <p:nvPr/>
        </p:nvSpPr>
        <p:spPr bwMode="auto">
          <a:xfrm>
            <a:off x="1113631" y="1234934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M</a:t>
            </a:r>
          </a:p>
        </p:txBody>
      </p:sp>
      <p:sp>
        <p:nvSpPr>
          <p:cNvPr id="240" name="Rectangle 42"/>
          <p:cNvSpPr>
            <a:spLocks noChangeArrowheads="1"/>
          </p:cNvSpPr>
          <p:nvPr/>
        </p:nvSpPr>
        <p:spPr bwMode="auto">
          <a:xfrm>
            <a:off x="45696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41" name="Rectangle 43"/>
          <p:cNvSpPr>
            <a:spLocks noChangeArrowheads="1"/>
          </p:cNvSpPr>
          <p:nvPr/>
        </p:nvSpPr>
        <p:spPr bwMode="auto">
          <a:xfrm>
            <a:off x="47855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r</a:t>
            </a:r>
          </a:p>
        </p:txBody>
      </p:sp>
      <p:sp>
        <p:nvSpPr>
          <p:cNvPr id="242" name="Rectangle 44"/>
          <p:cNvSpPr>
            <a:spLocks noChangeArrowheads="1"/>
          </p:cNvSpPr>
          <p:nvPr/>
        </p:nvSpPr>
        <p:spPr bwMode="auto">
          <a:xfrm>
            <a:off x="50014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o</a:t>
            </a:r>
          </a:p>
        </p:txBody>
      </p:sp>
      <p:sp>
        <p:nvSpPr>
          <p:cNvPr id="243" name="Rectangle 45"/>
          <p:cNvSpPr>
            <a:spLocks noChangeArrowheads="1"/>
          </p:cNvSpPr>
          <p:nvPr/>
        </p:nvSpPr>
        <p:spPr bwMode="auto">
          <a:xfrm>
            <a:off x="52173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v</a:t>
            </a:r>
          </a:p>
        </p:txBody>
      </p:sp>
      <p:sp>
        <p:nvSpPr>
          <p:cNvPr id="244" name="Rectangle 46"/>
          <p:cNvSpPr>
            <a:spLocks noChangeArrowheads="1"/>
          </p:cNvSpPr>
          <p:nvPr/>
        </p:nvSpPr>
        <p:spPr bwMode="auto">
          <a:xfrm>
            <a:off x="54332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á</a:t>
            </a:r>
          </a:p>
        </p:txBody>
      </p:sp>
      <p:sp>
        <p:nvSpPr>
          <p:cNvPr id="245" name="Rectangle 47"/>
          <p:cNvSpPr>
            <a:spLocks noChangeArrowheads="1"/>
          </p:cNvSpPr>
          <p:nvPr/>
        </p:nvSpPr>
        <p:spPr bwMode="auto">
          <a:xfrm>
            <a:off x="56491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s</a:t>
            </a:r>
          </a:p>
        </p:txBody>
      </p:sp>
      <p:sp>
        <p:nvSpPr>
          <p:cNvPr id="246" name="Rectangle 48"/>
          <p:cNvSpPr>
            <a:spLocks noChangeArrowheads="1"/>
          </p:cNvSpPr>
          <p:nvPr/>
        </p:nvSpPr>
        <p:spPr bwMode="auto">
          <a:xfrm>
            <a:off x="58650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á</a:t>
            </a:r>
          </a:p>
        </p:txBody>
      </p:sp>
      <p:sp>
        <p:nvSpPr>
          <p:cNvPr id="247" name="Rectangle 49"/>
          <p:cNvSpPr>
            <a:spLocks noChangeArrowheads="1"/>
          </p:cNvSpPr>
          <p:nvPr/>
        </p:nvSpPr>
        <p:spPr bwMode="auto">
          <a:xfrm>
            <a:off x="60809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r</a:t>
            </a:r>
          </a:p>
        </p:txBody>
      </p:sp>
      <p:sp>
        <p:nvSpPr>
          <p:cNvPr id="248" name="Rectangle 50"/>
          <p:cNvSpPr>
            <a:spLocks noChangeArrowheads="1"/>
          </p:cNvSpPr>
          <p:nvPr/>
        </p:nvSpPr>
        <p:spPr bwMode="auto">
          <a:xfrm>
            <a:off x="62968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a</a:t>
            </a:r>
          </a:p>
        </p:txBody>
      </p:sp>
      <p:sp>
        <p:nvSpPr>
          <p:cNvPr id="249" name="Rectangle 51"/>
          <p:cNvSpPr>
            <a:spLocks noChangeArrowheads="1"/>
          </p:cNvSpPr>
          <p:nvPr/>
        </p:nvSpPr>
        <p:spPr bwMode="auto">
          <a:xfrm>
            <a:off x="65127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50" name="Rectangle 52"/>
          <p:cNvSpPr>
            <a:spLocks noChangeArrowheads="1"/>
          </p:cNvSpPr>
          <p:nvPr/>
        </p:nvSpPr>
        <p:spPr bwMode="auto">
          <a:xfrm>
            <a:off x="67286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m</a:t>
            </a:r>
          </a:p>
        </p:txBody>
      </p:sp>
      <p:sp>
        <p:nvSpPr>
          <p:cNvPr id="251" name="Rectangle 53"/>
          <p:cNvSpPr>
            <a:spLocks noChangeArrowheads="1"/>
          </p:cNvSpPr>
          <p:nvPr/>
        </p:nvSpPr>
        <p:spPr bwMode="auto">
          <a:xfrm>
            <a:off x="69445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e</a:t>
            </a:r>
          </a:p>
        </p:txBody>
      </p:sp>
      <p:sp>
        <p:nvSpPr>
          <p:cNvPr id="252" name="Rectangle 54"/>
          <p:cNvSpPr>
            <a:spLocks noChangeArrowheads="1"/>
          </p:cNvSpPr>
          <p:nvPr/>
        </p:nvSpPr>
        <p:spPr bwMode="auto">
          <a:xfrm>
            <a:off x="71604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n</a:t>
            </a:r>
          </a:p>
        </p:txBody>
      </p:sp>
      <p:sp>
        <p:nvSpPr>
          <p:cNvPr id="253" name="Rectangle 55"/>
          <p:cNvSpPr>
            <a:spLocks noChangeArrowheads="1"/>
          </p:cNvSpPr>
          <p:nvPr/>
        </p:nvSpPr>
        <p:spPr bwMode="auto">
          <a:xfrm>
            <a:off x="73763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n</a:t>
            </a:r>
          </a:p>
        </p:txBody>
      </p:sp>
      <p:sp>
        <p:nvSpPr>
          <p:cNvPr id="254" name="Rectangle 56"/>
          <p:cNvSpPr>
            <a:spLocks noChangeArrowheads="1"/>
          </p:cNvSpPr>
          <p:nvPr/>
        </p:nvSpPr>
        <p:spPr bwMode="auto">
          <a:xfrm>
            <a:off x="75922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i</a:t>
            </a:r>
          </a:p>
        </p:txBody>
      </p:sp>
      <p:sp>
        <p:nvSpPr>
          <p:cNvPr id="255" name="Rectangle 57"/>
          <p:cNvSpPr>
            <a:spLocks noChangeArrowheads="1"/>
          </p:cNvSpPr>
          <p:nvPr/>
        </p:nvSpPr>
        <p:spPr bwMode="auto">
          <a:xfrm>
            <a:off x="78081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.</a:t>
            </a:r>
          </a:p>
        </p:txBody>
      </p:sp>
      <p:sp>
        <p:nvSpPr>
          <p:cNvPr id="256" name="Rectangle 58"/>
          <p:cNvSpPr>
            <a:spLocks noChangeArrowheads="1"/>
          </p:cNvSpPr>
          <p:nvPr/>
        </p:nvSpPr>
        <p:spPr bwMode="auto">
          <a:xfrm>
            <a:off x="43537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s</a:t>
            </a:r>
          </a:p>
        </p:txBody>
      </p:sp>
      <p:sp>
        <p:nvSpPr>
          <p:cNvPr id="257" name="Rectangle 59"/>
          <p:cNvSpPr>
            <a:spLocks noChangeArrowheads="1"/>
          </p:cNvSpPr>
          <p:nvPr/>
        </p:nvSpPr>
        <p:spPr bwMode="auto">
          <a:xfrm>
            <a:off x="41378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á</a:t>
            </a:r>
          </a:p>
        </p:txBody>
      </p:sp>
      <p:sp>
        <p:nvSpPr>
          <p:cNvPr id="258" name="Rectangle 60"/>
          <p:cNvSpPr>
            <a:spLocks noChangeArrowheads="1"/>
          </p:cNvSpPr>
          <p:nvPr/>
        </p:nvSpPr>
        <p:spPr bwMode="auto">
          <a:xfrm>
            <a:off x="39219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v</a:t>
            </a:r>
          </a:p>
        </p:txBody>
      </p:sp>
      <p:sp>
        <p:nvSpPr>
          <p:cNvPr id="259" name="Rectangle 61"/>
          <p:cNvSpPr>
            <a:spLocks noChangeArrowheads="1"/>
          </p:cNvSpPr>
          <p:nvPr/>
        </p:nvSpPr>
        <p:spPr bwMode="auto">
          <a:xfrm>
            <a:off x="37060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i</a:t>
            </a:r>
          </a:p>
        </p:txBody>
      </p:sp>
      <p:sp>
        <p:nvSpPr>
          <p:cNvPr id="260" name="Rectangle 62"/>
          <p:cNvSpPr>
            <a:spLocks noChangeArrowheads="1"/>
          </p:cNvSpPr>
          <p:nvPr/>
        </p:nvSpPr>
        <p:spPr bwMode="auto">
          <a:xfrm>
            <a:off x="34901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61" name="Rectangle 63"/>
          <p:cNvSpPr>
            <a:spLocks noChangeArrowheads="1"/>
          </p:cNvSpPr>
          <p:nvPr/>
        </p:nvSpPr>
        <p:spPr bwMode="auto">
          <a:xfrm>
            <a:off x="32742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z</a:t>
            </a:r>
          </a:p>
        </p:txBody>
      </p:sp>
      <p:sp>
        <p:nvSpPr>
          <p:cNvPr id="262" name="Rectangle 64"/>
          <p:cNvSpPr>
            <a:spLocks noChangeArrowheads="1"/>
          </p:cNvSpPr>
          <p:nvPr/>
        </p:nvSpPr>
        <p:spPr bwMode="auto">
          <a:xfrm>
            <a:off x="30583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a</a:t>
            </a:r>
          </a:p>
        </p:txBody>
      </p:sp>
      <p:sp>
        <p:nvSpPr>
          <p:cNvPr id="263" name="Rectangle 65"/>
          <p:cNvSpPr>
            <a:spLocks noChangeArrowheads="1"/>
          </p:cNvSpPr>
          <p:nvPr/>
        </p:nvSpPr>
        <p:spPr bwMode="auto">
          <a:xfrm>
            <a:off x="28424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64" name="Rectangle 66"/>
          <p:cNvSpPr>
            <a:spLocks noChangeArrowheads="1"/>
          </p:cNvSpPr>
          <p:nvPr/>
        </p:nvSpPr>
        <p:spPr bwMode="auto">
          <a:xfrm>
            <a:off x="26265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d</a:t>
            </a:r>
          </a:p>
        </p:txBody>
      </p:sp>
      <p:sp>
        <p:nvSpPr>
          <p:cNvPr id="265" name="Rectangle 67"/>
          <p:cNvSpPr>
            <a:spLocks noChangeArrowheads="1"/>
          </p:cNvSpPr>
          <p:nvPr/>
        </p:nvSpPr>
        <p:spPr bwMode="auto">
          <a:xfrm>
            <a:off x="24106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z</a:t>
            </a:r>
          </a:p>
        </p:txBody>
      </p:sp>
      <p:sp>
        <p:nvSpPr>
          <p:cNvPr id="266" name="Rectangle 68"/>
          <p:cNvSpPr>
            <a:spLocks noChangeArrowheads="1"/>
          </p:cNvSpPr>
          <p:nvPr/>
        </p:nvSpPr>
        <p:spPr bwMode="auto">
          <a:xfrm>
            <a:off x="21947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e</a:t>
            </a:r>
          </a:p>
        </p:txBody>
      </p:sp>
      <p:sp>
        <p:nvSpPr>
          <p:cNvPr id="267" name="Rectangle 69"/>
          <p:cNvSpPr>
            <a:spLocks noChangeArrowheads="1"/>
          </p:cNvSpPr>
          <p:nvPr/>
        </p:nvSpPr>
        <p:spPr bwMode="auto">
          <a:xfrm>
            <a:off x="19788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k</a:t>
            </a:r>
          </a:p>
        </p:txBody>
      </p:sp>
      <p:sp>
        <p:nvSpPr>
          <p:cNvPr id="268" name="Rectangle 70"/>
          <p:cNvSpPr>
            <a:spLocks noChangeArrowheads="1"/>
          </p:cNvSpPr>
          <p:nvPr/>
        </p:nvSpPr>
        <p:spPr bwMode="auto">
          <a:xfrm>
            <a:off x="17629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69" name="Rectangle 71"/>
          <p:cNvSpPr>
            <a:spLocks noChangeArrowheads="1"/>
          </p:cNvSpPr>
          <p:nvPr/>
        </p:nvSpPr>
        <p:spPr bwMode="auto">
          <a:xfrm>
            <a:off x="15470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z</a:t>
            </a:r>
          </a:p>
        </p:txBody>
      </p:sp>
      <p:sp>
        <p:nvSpPr>
          <p:cNvPr id="270" name="Rectangle 72"/>
          <p:cNvSpPr>
            <a:spLocks noChangeArrowheads="1"/>
          </p:cNvSpPr>
          <p:nvPr/>
        </p:nvSpPr>
        <p:spPr bwMode="auto">
          <a:xfrm>
            <a:off x="1331119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r>
              <a:rPr lang="hu-HU" altLang="hu-HU" sz="1200"/>
              <a:t>a</a:t>
            </a:r>
          </a:p>
        </p:txBody>
      </p:sp>
      <p:sp>
        <p:nvSpPr>
          <p:cNvPr id="271" name="Rectangle 73"/>
          <p:cNvSpPr>
            <a:spLocks noChangeArrowheads="1"/>
          </p:cNvSpPr>
          <p:nvPr/>
        </p:nvSpPr>
        <p:spPr bwMode="auto">
          <a:xfrm>
            <a:off x="1112044" y="1522272"/>
            <a:ext cx="215900" cy="215900"/>
          </a:xfrm>
          <a:prstGeom prst="rect">
            <a:avLst/>
          </a:prstGeom>
          <a:solidFill>
            <a:srgbClr val="FFFF00"/>
          </a:solidFill>
          <a:ln w="3175" cap="rnd">
            <a:solidFill>
              <a:schemeClr val="tx1"/>
            </a:solidFill>
            <a:prstDash val="sysDot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lIns="0" tIns="0" rIns="0" bIns="0" anchor="ctr" anchorCtr="1"/>
          <a:lstStyle/>
          <a:p>
            <a:pPr algn="ctr"/>
            <a:endParaRPr lang="hu-HU" altLang="hu-HU" sz="1200"/>
          </a:p>
        </p:txBody>
      </p:sp>
      <p:sp>
        <p:nvSpPr>
          <p:cNvPr id="272" name="Rectangle 74"/>
          <p:cNvSpPr>
            <a:spLocks noChangeArrowheads="1"/>
          </p:cNvSpPr>
          <p:nvPr/>
        </p:nvSpPr>
        <p:spPr bwMode="auto">
          <a:xfrm>
            <a:off x="3666331" y="776147"/>
            <a:ext cx="1739900" cy="385762"/>
          </a:xfrm>
          <a:prstGeom prst="rect">
            <a:avLst/>
          </a:prstGeom>
          <a:solidFill>
            <a:srgbClr val="00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hu-HU" altLang="hu-HU" b="1">
                <a:solidFill>
                  <a:srgbClr val="FF0000"/>
                </a:solidFill>
              </a:rPr>
              <a:t>eredeti üzenet</a:t>
            </a:r>
          </a:p>
        </p:txBody>
      </p:sp>
      <p:grpSp>
        <p:nvGrpSpPr>
          <p:cNvPr id="273" name="Group 75"/>
          <p:cNvGrpSpPr>
            <a:grpSpLocks/>
          </p:cNvGrpSpPr>
          <p:nvPr/>
        </p:nvGrpSpPr>
        <p:grpSpPr bwMode="auto">
          <a:xfrm>
            <a:off x="3704431" y="3035159"/>
            <a:ext cx="1727200" cy="1727200"/>
            <a:chOff x="2336" y="1253"/>
            <a:chExt cx="1088" cy="1088"/>
          </a:xfrm>
        </p:grpSpPr>
        <p:sp>
          <p:nvSpPr>
            <p:cNvPr id="274" name="Rectangle 76"/>
            <p:cNvSpPr>
              <a:spLocks noChangeArrowheads="1"/>
            </p:cNvSpPr>
            <p:nvPr/>
          </p:nvSpPr>
          <p:spPr bwMode="auto">
            <a:xfrm>
              <a:off x="3288" y="125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b</a:t>
              </a:r>
            </a:p>
          </p:txBody>
        </p:sp>
        <p:sp>
          <p:nvSpPr>
            <p:cNvPr id="275" name="Rectangle 77"/>
            <p:cNvSpPr>
              <a:spLocks noChangeArrowheads="1"/>
            </p:cNvSpPr>
            <p:nvPr/>
          </p:nvSpPr>
          <p:spPr bwMode="auto">
            <a:xfrm>
              <a:off x="3153" y="125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  <a:endParaRPr lang="hu-HU" altLang="hu-HU" sz="1400"/>
            </a:p>
          </p:txBody>
        </p:sp>
        <p:sp>
          <p:nvSpPr>
            <p:cNvPr id="276" name="Rectangle 78"/>
            <p:cNvSpPr>
              <a:spLocks noChangeArrowheads="1"/>
            </p:cNvSpPr>
            <p:nvPr/>
          </p:nvSpPr>
          <p:spPr bwMode="auto">
            <a:xfrm>
              <a:off x="3016" y="125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277" name="Rectangle 79"/>
            <p:cNvSpPr>
              <a:spLocks noChangeArrowheads="1"/>
            </p:cNvSpPr>
            <p:nvPr/>
          </p:nvSpPr>
          <p:spPr bwMode="auto">
            <a:xfrm>
              <a:off x="2881" y="125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278" name="Rectangle 80"/>
            <p:cNvSpPr>
              <a:spLocks noChangeArrowheads="1"/>
            </p:cNvSpPr>
            <p:nvPr/>
          </p:nvSpPr>
          <p:spPr bwMode="auto">
            <a:xfrm>
              <a:off x="2745" y="125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t</a:t>
              </a:r>
            </a:p>
          </p:txBody>
        </p:sp>
        <p:sp>
          <p:nvSpPr>
            <p:cNvPr id="279" name="Rectangle 81"/>
            <p:cNvSpPr>
              <a:spLocks noChangeArrowheads="1"/>
            </p:cNvSpPr>
            <p:nvPr/>
          </p:nvSpPr>
          <p:spPr bwMode="auto">
            <a:xfrm>
              <a:off x="2609" y="125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280" name="Rectangle 82"/>
            <p:cNvSpPr>
              <a:spLocks noChangeArrowheads="1"/>
            </p:cNvSpPr>
            <p:nvPr/>
          </p:nvSpPr>
          <p:spPr bwMode="auto">
            <a:xfrm>
              <a:off x="2473" y="125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281" name="Rectangle 83"/>
            <p:cNvSpPr>
              <a:spLocks noChangeArrowheads="1"/>
            </p:cNvSpPr>
            <p:nvPr/>
          </p:nvSpPr>
          <p:spPr bwMode="auto">
            <a:xfrm>
              <a:off x="2337" y="125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282" name="Rectangle 84"/>
            <p:cNvSpPr>
              <a:spLocks noChangeArrowheads="1"/>
            </p:cNvSpPr>
            <p:nvPr/>
          </p:nvSpPr>
          <p:spPr bwMode="auto">
            <a:xfrm>
              <a:off x="3288" y="138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283" name="Rectangle 85"/>
            <p:cNvSpPr>
              <a:spLocks noChangeArrowheads="1"/>
            </p:cNvSpPr>
            <p:nvPr/>
          </p:nvSpPr>
          <p:spPr bwMode="auto">
            <a:xfrm>
              <a:off x="3152" y="138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y</a:t>
              </a:r>
            </a:p>
          </p:txBody>
        </p:sp>
        <p:sp>
          <p:nvSpPr>
            <p:cNvPr id="284" name="Rectangle 86"/>
            <p:cNvSpPr>
              <a:spLocks noChangeArrowheads="1"/>
            </p:cNvSpPr>
            <p:nvPr/>
          </p:nvSpPr>
          <p:spPr bwMode="auto">
            <a:xfrm>
              <a:off x="3016" y="138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285" name="Rectangle 87"/>
            <p:cNvSpPr>
              <a:spLocks noChangeArrowheads="1"/>
            </p:cNvSpPr>
            <p:nvPr/>
          </p:nvSpPr>
          <p:spPr bwMode="auto">
            <a:xfrm>
              <a:off x="2880" y="138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286" name="Rectangle 88"/>
            <p:cNvSpPr>
              <a:spLocks noChangeArrowheads="1"/>
            </p:cNvSpPr>
            <p:nvPr/>
          </p:nvSpPr>
          <p:spPr bwMode="auto">
            <a:xfrm>
              <a:off x="2744" y="138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287" name="Rectangle 89"/>
            <p:cNvSpPr>
              <a:spLocks noChangeArrowheads="1"/>
            </p:cNvSpPr>
            <p:nvPr/>
          </p:nvSpPr>
          <p:spPr bwMode="auto">
            <a:xfrm>
              <a:off x="2608" y="138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88" name="Rectangle 90"/>
            <p:cNvSpPr>
              <a:spLocks noChangeArrowheads="1"/>
            </p:cNvSpPr>
            <p:nvPr/>
          </p:nvSpPr>
          <p:spPr bwMode="auto">
            <a:xfrm>
              <a:off x="2472" y="138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289" name="Rectangle 91"/>
            <p:cNvSpPr>
              <a:spLocks noChangeArrowheads="1"/>
            </p:cNvSpPr>
            <p:nvPr/>
          </p:nvSpPr>
          <p:spPr bwMode="auto">
            <a:xfrm>
              <a:off x="2336" y="138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290" name="Rectangle 92"/>
            <p:cNvSpPr>
              <a:spLocks noChangeArrowheads="1"/>
            </p:cNvSpPr>
            <p:nvPr/>
          </p:nvSpPr>
          <p:spPr bwMode="auto">
            <a:xfrm>
              <a:off x="2336" y="152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t</a:t>
              </a:r>
            </a:p>
          </p:txBody>
        </p:sp>
        <p:sp>
          <p:nvSpPr>
            <p:cNvPr id="291" name="Rectangle 93"/>
            <p:cNvSpPr>
              <a:spLocks noChangeArrowheads="1"/>
            </p:cNvSpPr>
            <p:nvPr/>
          </p:nvSpPr>
          <p:spPr bwMode="auto">
            <a:xfrm>
              <a:off x="2472" y="152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92" name="Rectangle 94"/>
            <p:cNvSpPr>
              <a:spLocks noChangeArrowheads="1"/>
            </p:cNvSpPr>
            <p:nvPr/>
          </p:nvSpPr>
          <p:spPr bwMode="auto">
            <a:xfrm>
              <a:off x="2608" y="152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d</a:t>
              </a:r>
            </a:p>
          </p:txBody>
        </p:sp>
        <p:sp>
          <p:nvSpPr>
            <p:cNvPr id="293" name="Rectangle 95"/>
            <p:cNvSpPr>
              <a:spLocks noChangeArrowheads="1"/>
            </p:cNvSpPr>
            <p:nvPr/>
          </p:nvSpPr>
          <p:spPr bwMode="auto">
            <a:xfrm>
              <a:off x="2744" y="152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294" name="Rectangle 96"/>
            <p:cNvSpPr>
              <a:spLocks noChangeArrowheads="1"/>
            </p:cNvSpPr>
            <p:nvPr/>
          </p:nvSpPr>
          <p:spPr bwMode="auto">
            <a:xfrm>
              <a:off x="2880" y="152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l</a:t>
              </a:r>
            </a:p>
          </p:txBody>
        </p:sp>
        <p:sp>
          <p:nvSpPr>
            <p:cNvPr id="295" name="Rectangle 97"/>
            <p:cNvSpPr>
              <a:spLocks noChangeArrowheads="1"/>
            </p:cNvSpPr>
            <p:nvPr/>
          </p:nvSpPr>
          <p:spPr bwMode="auto">
            <a:xfrm>
              <a:off x="3016" y="152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g</a:t>
              </a:r>
            </a:p>
          </p:txBody>
        </p:sp>
        <p:sp>
          <p:nvSpPr>
            <p:cNvPr id="296" name="Rectangle 98"/>
            <p:cNvSpPr>
              <a:spLocks noChangeArrowheads="1"/>
            </p:cNvSpPr>
            <p:nvPr/>
          </p:nvSpPr>
          <p:spPr bwMode="auto">
            <a:xfrm>
              <a:off x="3152" y="152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297" name="Rectangle 99"/>
            <p:cNvSpPr>
              <a:spLocks noChangeArrowheads="1"/>
            </p:cNvSpPr>
            <p:nvPr/>
          </p:nvSpPr>
          <p:spPr bwMode="auto">
            <a:xfrm>
              <a:off x="3288" y="152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298" name="Rectangle 100"/>
            <p:cNvSpPr>
              <a:spLocks noChangeArrowheads="1"/>
            </p:cNvSpPr>
            <p:nvPr/>
          </p:nvSpPr>
          <p:spPr bwMode="auto">
            <a:xfrm>
              <a:off x="2336" y="166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299" name="Rectangle 101"/>
            <p:cNvSpPr>
              <a:spLocks noChangeArrowheads="1"/>
            </p:cNvSpPr>
            <p:nvPr/>
          </p:nvSpPr>
          <p:spPr bwMode="auto">
            <a:xfrm>
              <a:off x="2472" y="166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300" name="Rectangle 102"/>
            <p:cNvSpPr>
              <a:spLocks noChangeArrowheads="1"/>
            </p:cNvSpPr>
            <p:nvPr/>
          </p:nvSpPr>
          <p:spPr bwMode="auto">
            <a:xfrm>
              <a:off x="2608" y="166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,</a:t>
              </a:r>
            </a:p>
          </p:txBody>
        </p:sp>
        <p:sp>
          <p:nvSpPr>
            <p:cNvPr id="301" name="Rectangle 103"/>
            <p:cNvSpPr>
              <a:spLocks noChangeArrowheads="1"/>
            </p:cNvSpPr>
            <p:nvPr/>
          </p:nvSpPr>
          <p:spPr bwMode="auto">
            <a:xfrm>
              <a:off x="2744" y="166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02" name="Rectangle 104"/>
            <p:cNvSpPr>
              <a:spLocks noChangeArrowheads="1"/>
            </p:cNvSpPr>
            <p:nvPr/>
          </p:nvSpPr>
          <p:spPr bwMode="auto">
            <a:xfrm>
              <a:off x="2880" y="166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h</a:t>
              </a:r>
            </a:p>
          </p:txBody>
        </p:sp>
        <p:sp>
          <p:nvSpPr>
            <p:cNvPr id="303" name="Rectangle 105"/>
            <p:cNvSpPr>
              <a:spLocks noChangeArrowheads="1"/>
            </p:cNvSpPr>
            <p:nvPr/>
          </p:nvSpPr>
          <p:spPr bwMode="auto">
            <a:xfrm>
              <a:off x="3016" y="166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04" name="Rectangle 106"/>
            <p:cNvSpPr>
              <a:spLocks noChangeArrowheads="1"/>
            </p:cNvSpPr>
            <p:nvPr/>
          </p:nvSpPr>
          <p:spPr bwMode="auto">
            <a:xfrm>
              <a:off x="3152" y="166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g</a:t>
              </a:r>
            </a:p>
          </p:txBody>
        </p:sp>
        <p:sp>
          <p:nvSpPr>
            <p:cNvPr id="305" name="Rectangle 107"/>
            <p:cNvSpPr>
              <a:spLocks noChangeArrowheads="1"/>
            </p:cNvSpPr>
            <p:nvPr/>
          </p:nvSpPr>
          <p:spPr bwMode="auto">
            <a:xfrm>
              <a:off x="3288" y="166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y</a:t>
              </a:r>
            </a:p>
          </p:txBody>
        </p:sp>
        <p:sp>
          <p:nvSpPr>
            <p:cNvPr id="306" name="Rectangle 108"/>
            <p:cNvSpPr>
              <a:spLocks noChangeArrowheads="1"/>
            </p:cNvSpPr>
            <p:nvPr/>
          </p:nvSpPr>
          <p:spPr bwMode="auto">
            <a:xfrm>
              <a:off x="3288" y="1797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d</a:t>
              </a:r>
            </a:p>
          </p:txBody>
        </p:sp>
        <p:sp>
          <p:nvSpPr>
            <p:cNvPr id="307" name="Rectangle 109"/>
            <p:cNvSpPr>
              <a:spLocks noChangeArrowheads="1"/>
            </p:cNvSpPr>
            <p:nvPr/>
          </p:nvSpPr>
          <p:spPr bwMode="auto">
            <a:xfrm>
              <a:off x="3152" y="1797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08" name="Rectangle 110"/>
            <p:cNvSpPr>
              <a:spLocks noChangeArrowheads="1"/>
            </p:cNvSpPr>
            <p:nvPr/>
          </p:nvSpPr>
          <p:spPr bwMode="auto">
            <a:xfrm>
              <a:off x="3016" y="1797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e</a:t>
              </a:r>
            </a:p>
          </p:txBody>
        </p:sp>
        <p:sp>
          <p:nvSpPr>
            <p:cNvPr id="309" name="Rectangle 111"/>
            <p:cNvSpPr>
              <a:spLocks noChangeArrowheads="1"/>
            </p:cNvSpPr>
            <p:nvPr/>
          </p:nvSpPr>
          <p:spPr bwMode="auto">
            <a:xfrm>
              <a:off x="2880" y="1797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k</a:t>
              </a:r>
            </a:p>
          </p:txBody>
        </p:sp>
        <p:sp>
          <p:nvSpPr>
            <p:cNvPr id="310" name="Rectangle 112"/>
            <p:cNvSpPr>
              <a:spLocks noChangeArrowheads="1"/>
            </p:cNvSpPr>
            <p:nvPr/>
          </p:nvSpPr>
          <p:spPr bwMode="auto">
            <a:xfrm>
              <a:off x="2744" y="1797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11" name="Rectangle 113"/>
            <p:cNvSpPr>
              <a:spLocks noChangeArrowheads="1"/>
            </p:cNvSpPr>
            <p:nvPr/>
          </p:nvSpPr>
          <p:spPr bwMode="auto">
            <a:xfrm>
              <a:off x="2608" y="1797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12" name="Rectangle 114"/>
            <p:cNvSpPr>
              <a:spLocks noChangeArrowheads="1"/>
            </p:cNvSpPr>
            <p:nvPr/>
          </p:nvSpPr>
          <p:spPr bwMode="auto">
            <a:xfrm>
              <a:off x="2472" y="1797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13" name="Rectangle 115"/>
            <p:cNvSpPr>
              <a:spLocks noChangeArrowheads="1"/>
            </p:cNvSpPr>
            <p:nvPr/>
          </p:nvSpPr>
          <p:spPr bwMode="auto">
            <a:xfrm>
              <a:off x="2336" y="1797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14" name="Rectangle 116"/>
            <p:cNvSpPr>
              <a:spLocks noChangeArrowheads="1"/>
            </p:cNvSpPr>
            <p:nvPr/>
          </p:nvSpPr>
          <p:spPr bwMode="auto">
            <a:xfrm>
              <a:off x="3288" y="193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315" name="Rectangle 117"/>
            <p:cNvSpPr>
              <a:spLocks noChangeArrowheads="1"/>
            </p:cNvSpPr>
            <p:nvPr/>
          </p:nvSpPr>
          <p:spPr bwMode="auto">
            <a:xfrm>
              <a:off x="3152" y="193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16" name="Rectangle 118"/>
            <p:cNvSpPr>
              <a:spLocks noChangeArrowheads="1"/>
            </p:cNvSpPr>
            <p:nvPr/>
          </p:nvSpPr>
          <p:spPr bwMode="auto">
            <a:xfrm>
              <a:off x="3016" y="193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v</a:t>
              </a:r>
            </a:p>
          </p:txBody>
        </p:sp>
        <p:sp>
          <p:nvSpPr>
            <p:cNvPr id="317" name="Rectangle 119"/>
            <p:cNvSpPr>
              <a:spLocks noChangeArrowheads="1"/>
            </p:cNvSpPr>
            <p:nvPr/>
          </p:nvSpPr>
          <p:spPr bwMode="auto">
            <a:xfrm>
              <a:off x="2880" y="193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318" name="Rectangle 120"/>
            <p:cNvSpPr>
              <a:spLocks noChangeArrowheads="1"/>
            </p:cNvSpPr>
            <p:nvPr/>
          </p:nvSpPr>
          <p:spPr bwMode="auto">
            <a:xfrm>
              <a:off x="2744" y="193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19" name="Rectangle 121"/>
            <p:cNvSpPr>
              <a:spLocks noChangeArrowheads="1"/>
            </p:cNvSpPr>
            <p:nvPr/>
          </p:nvSpPr>
          <p:spPr bwMode="auto">
            <a:xfrm>
              <a:off x="2608" y="193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20" name="Rectangle 122"/>
            <p:cNvSpPr>
              <a:spLocks noChangeArrowheads="1"/>
            </p:cNvSpPr>
            <p:nvPr/>
          </p:nvSpPr>
          <p:spPr bwMode="auto">
            <a:xfrm>
              <a:off x="2472" y="193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21" name="Rectangle 123"/>
            <p:cNvSpPr>
              <a:spLocks noChangeArrowheads="1"/>
            </p:cNvSpPr>
            <p:nvPr/>
          </p:nvSpPr>
          <p:spPr bwMode="auto">
            <a:xfrm>
              <a:off x="2336" y="193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22" name="Rectangle 124"/>
            <p:cNvSpPr>
              <a:spLocks noChangeArrowheads="1"/>
            </p:cNvSpPr>
            <p:nvPr/>
          </p:nvSpPr>
          <p:spPr bwMode="auto">
            <a:xfrm>
              <a:off x="2336" y="206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23" name="Rectangle 125"/>
            <p:cNvSpPr>
              <a:spLocks noChangeArrowheads="1"/>
            </p:cNvSpPr>
            <p:nvPr/>
          </p:nvSpPr>
          <p:spPr bwMode="auto">
            <a:xfrm>
              <a:off x="2472" y="206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r</a:t>
              </a:r>
            </a:p>
          </p:txBody>
        </p:sp>
        <p:sp>
          <p:nvSpPr>
            <p:cNvPr id="324" name="Rectangle 126"/>
            <p:cNvSpPr>
              <a:spLocks noChangeArrowheads="1"/>
            </p:cNvSpPr>
            <p:nvPr/>
          </p:nvSpPr>
          <p:spPr bwMode="auto">
            <a:xfrm>
              <a:off x="2608" y="206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25" name="Rectangle 127"/>
            <p:cNvSpPr>
              <a:spLocks noChangeArrowheads="1"/>
            </p:cNvSpPr>
            <p:nvPr/>
          </p:nvSpPr>
          <p:spPr bwMode="auto">
            <a:xfrm>
              <a:off x="2744" y="206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v</a:t>
              </a:r>
            </a:p>
          </p:txBody>
        </p:sp>
        <p:sp>
          <p:nvSpPr>
            <p:cNvPr id="326" name="Rectangle 128"/>
            <p:cNvSpPr>
              <a:spLocks noChangeArrowheads="1"/>
            </p:cNvSpPr>
            <p:nvPr/>
          </p:nvSpPr>
          <p:spPr bwMode="auto">
            <a:xfrm>
              <a:off x="2880" y="206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27" name="Rectangle 129"/>
            <p:cNvSpPr>
              <a:spLocks noChangeArrowheads="1"/>
            </p:cNvSpPr>
            <p:nvPr/>
          </p:nvSpPr>
          <p:spPr bwMode="auto">
            <a:xfrm>
              <a:off x="3016" y="206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328" name="Rectangle 130"/>
            <p:cNvSpPr>
              <a:spLocks noChangeArrowheads="1"/>
            </p:cNvSpPr>
            <p:nvPr/>
          </p:nvSpPr>
          <p:spPr bwMode="auto">
            <a:xfrm>
              <a:off x="3152" y="206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29" name="Rectangle 131"/>
            <p:cNvSpPr>
              <a:spLocks noChangeArrowheads="1"/>
            </p:cNvSpPr>
            <p:nvPr/>
          </p:nvSpPr>
          <p:spPr bwMode="auto">
            <a:xfrm>
              <a:off x="3288" y="206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r</a:t>
              </a:r>
            </a:p>
          </p:txBody>
        </p:sp>
        <p:sp>
          <p:nvSpPr>
            <p:cNvPr id="330" name="Rectangle 132"/>
            <p:cNvSpPr>
              <a:spLocks noChangeArrowheads="1"/>
            </p:cNvSpPr>
            <p:nvPr/>
          </p:nvSpPr>
          <p:spPr bwMode="auto">
            <a:xfrm>
              <a:off x="2336" y="220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31" name="Rectangle 133"/>
            <p:cNvSpPr>
              <a:spLocks noChangeArrowheads="1"/>
            </p:cNvSpPr>
            <p:nvPr/>
          </p:nvSpPr>
          <p:spPr bwMode="auto">
            <a:xfrm>
              <a:off x="2472" y="220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32" name="Rectangle 134"/>
            <p:cNvSpPr>
              <a:spLocks noChangeArrowheads="1"/>
            </p:cNvSpPr>
            <p:nvPr/>
          </p:nvSpPr>
          <p:spPr bwMode="auto">
            <a:xfrm>
              <a:off x="2608" y="220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333" name="Rectangle 135"/>
            <p:cNvSpPr>
              <a:spLocks noChangeArrowheads="1"/>
            </p:cNvSpPr>
            <p:nvPr/>
          </p:nvSpPr>
          <p:spPr bwMode="auto">
            <a:xfrm>
              <a:off x="2744" y="220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e</a:t>
              </a:r>
            </a:p>
          </p:txBody>
        </p:sp>
        <p:sp>
          <p:nvSpPr>
            <p:cNvPr id="334" name="Rectangle 136"/>
            <p:cNvSpPr>
              <a:spLocks noChangeArrowheads="1"/>
            </p:cNvSpPr>
            <p:nvPr/>
          </p:nvSpPr>
          <p:spPr bwMode="auto">
            <a:xfrm>
              <a:off x="2880" y="220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35" name="Rectangle 137"/>
            <p:cNvSpPr>
              <a:spLocks noChangeArrowheads="1"/>
            </p:cNvSpPr>
            <p:nvPr/>
          </p:nvSpPr>
          <p:spPr bwMode="auto">
            <a:xfrm>
              <a:off x="3016" y="220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36" name="Rectangle 138"/>
            <p:cNvSpPr>
              <a:spLocks noChangeArrowheads="1"/>
            </p:cNvSpPr>
            <p:nvPr/>
          </p:nvSpPr>
          <p:spPr bwMode="auto">
            <a:xfrm>
              <a:off x="3152" y="220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337" name="Rectangle 139"/>
            <p:cNvSpPr>
              <a:spLocks noChangeArrowheads="1"/>
            </p:cNvSpPr>
            <p:nvPr/>
          </p:nvSpPr>
          <p:spPr bwMode="auto">
            <a:xfrm>
              <a:off x="3288" y="220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.</a:t>
              </a:r>
            </a:p>
          </p:txBody>
        </p:sp>
      </p:grpSp>
      <p:grpSp>
        <p:nvGrpSpPr>
          <p:cNvPr id="338" name="Group 140"/>
          <p:cNvGrpSpPr>
            <a:grpSpLocks/>
          </p:cNvGrpSpPr>
          <p:nvPr/>
        </p:nvGrpSpPr>
        <p:grpSpPr bwMode="auto">
          <a:xfrm>
            <a:off x="1112044" y="5097322"/>
            <a:ext cx="6911975" cy="962025"/>
            <a:chOff x="703" y="2915"/>
            <a:chExt cx="4354" cy="606"/>
          </a:xfrm>
        </p:grpSpPr>
        <p:sp>
          <p:nvSpPr>
            <p:cNvPr id="339" name="Rectangle 141"/>
            <p:cNvSpPr>
              <a:spLocks noChangeArrowheads="1"/>
            </p:cNvSpPr>
            <p:nvPr/>
          </p:nvSpPr>
          <p:spPr bwMode="auto">
            <a:xfrm>
              <a:off x="2744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40" name="Rectangle 142"/>
            <p:cNvSpPr>
              <a:spLocks noChangeArrowheads="1"/>
            </p:cNvSpPr>
            <p:nvPr/>
          </p:nvSpPr>
          <p:spPr bwMode="auto">
            <a:xfrm>
              <a:off x="2880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341" name="Rectangle 143"/>
            <p:cNvSpPr>
              <a:spLocks noChangeArrowheads="1"/>
            </p:cNvSpPr>
            <p:nvPr/>
          </p:nvSpPr>
          <p:spPr bwMode="auto">
            <a:xfrm>
              <a:off x="3016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42" name="Rectangle 144"/>
            <p:cNvSpPr>
              <a:spLocks noChangeArrowheads="1"/>
            </p:cNvSpPr>
            <p:nvPr/>
          </p:nvSpPr>
          <p:spPr bwMode="auto">
            <a:xfrm>
              <a:off x="3152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d</a:t>
              </a:r>
            </a:p>
          </p:txBody>
        </p:sp>
        <p:sp>
          <p:nvSpPr>
            <p:cNvPr id="343" name="Rectangle 145"/>
            <p:cNvSpPr>
              <a:spLocks noChangeArrowheads="1"/>
            </p:cNvSpPr>
            <p:nvPr/>
          </p:nvSpPr>
          <p:spPr bwMode="auto">
            <a:xfrm>
              <a:off x="3288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,</a:t>
              </a:r>
            </a:p>
          </p:txBody>
        </p:sp>
        <p:sp>
          <p:nvSpPr>
            <p:cNvPr id="344" name="Rectangle 146"/>
            <p:cNvSpPr>
              <a:spLocks noChangeArrowheads="1"/>
            </p:cNvSpPr>
            <p:nvPr/>
          </p:nvSpPr>
          <p:spPr bwMode="auto">
            <a:xfrm>
              <a:off x="3424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45" name="Rectangle 147"/>
            <p:cNvSpPr>
              <a:spLocks noChangeArrowheads="1"/>
            </p:cNvSpPr>
            <p:nvPr/>
          </p:nvSpPr>
          <p:spPr bwMode="auto">
            <a:xfrm>
              <a:off x="3560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46" name="Rectangle 148"/>
            <p:cNvSpPr>
              <a:spLocks noChangeArrowheads="1"/>
            </p:cNvSpPr>
            <p:nvPr/>
          </p:nvSpPr>
          <p:spPr bwMode="auto">
            <a:xfrm>
              <a:off x="3696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47" name="Rectangle 149"/>
            <p:cNvSpPr>
              <a:spLocks noChangeArrowheads="1"/>
            </p:cNvSpPr>
            <p:nvPr/>
          </p:nvSpPr>
          <p:spPr bwMode="auto">
            <a:xfrm>
              <a:off x="3832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348" name="Rectangle 150"/>
            <p:cNvSpPr>
              <a:spLocks noChangeArrowheads="1"/>
            </p:cNvSpPr>
            <p:nvPr/>
          </p:nvSpPr>
          <p:spPr bwMode="auto">
            <a:xfrm>
              <a:off x="3968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t</a:t>
              </a:r>
            </a:p>
          </p:txBody>
        </p:sp>
        <p:sp>
          <p:nvSpPr>
            <p:cNvPr id="349" name="Rectangle 151"/>
            <p:cNvSpPr>
              <a:spLocks noChangeArrowheads="1"/>
            </p:cNvSpPr>
            <p:nvPr/>
          </p:nvSpPr>
          <p:spPr bwMode="auto">
            <a:xfrm>
              <a:off x="4104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50" name="Rectangle 152"/>
            <p:cNvSpPr>
              <a:spLocks noChangeArrowheads="1"/>
            </p:cNvSpPr>
            <p:nvPr/>
          </p:nvSpPr>
          <p:spPr bwMode="auto">
            <a:xfrm>
              <a:off x="4240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51" name="Rectangle 153"/>
            <p:cNvSpPr>
              <a:spLocks noChangeArrowheads="1"/>
            </p:cNvSpPr>
            <p:nvPr/>
          </p:nvSpPr>
          <p:spPr bwMode="auto">
            <a:xfrm>
              <a:off x="4376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52" name="Rectangle 154"/>
            <p:cNvSpPr>
              <a:spLocks noChangeArrowheads="1"/>
            </p:cNvSpPr>
            <p:nvPr/>
          </p:nvSpPr>
          <p:spPr bwMode="auto">
            <a:xfrm>
              <a:off x="4512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53" name="Rectangle 155"/>
            <p:cNvSpPr>
              <a:spLocks noChangeArrowheads="1"/>
            </p:cNvSpPr>
            <p:nvPr/>
          </p:nvSpPr>
          <p:spPr bwMode="auto">
            <a:xfrm>
              <a:off x="4648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54" name="Rectangle 156"/>
            <p:cNvSpPr>
              <a:spLocks noChangeArrowheads="1"/>
            </p:cNvSpPr>
            <p:nvPr/>
          </p:nvSpPr>
          <p:spPr bwMode="auto">
            <a:xfrm>
              <a:off x="4784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v</a:t>
              </a:r>
            </a:p>
          </p:txBody>
        </p:sp>
        <p:sp>
          <p:nvSpPr>
            <p:cNvPr id="355" name="Rectangle 157"/>
            <p:cNvSpPr>
              <a:spLocks noChangeArrowheads="1"/>
            </p:cNvSpPr>
            <p:nvPr/>
          </p:nvSpPr>
          <p:spPr bwMode="auto">
            <a:xfrm>
              <a:off x="4920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e</a:t>
              </a:r>
            </a:p>
          </p:txBody>
        </p:sp>
        <p:sp>
          <p:nvSpPr>
            <p:cNvPr id="356" name="Rectangle 158"/>
            <p:cNvSpPr>
              <a:spLocks noChangeArrowheads="1"/>
            </p:cNvSpPr>
            <p:nvPr/>
          </p:nvSpPr>
          <p:spPr bwMode="auto">
            <a:xfrm>
              <a:off x="2608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r</a:t>
              </a:r>
            </a:p>
          </p:txBody>
        </p:sp>
        <p:sp>
          <p:nvSpPr>
            <p:cNvPr id="357" name="Rectangle 159"/>
            <p:cNvSpPr>
              <a:spLocks noChangeArrowheads="1"/>
            </p:cNvSpPr>
            <p:nvPr/>
          </p:nvSpPr>
          <p:spPr bwMode="auto">
            <a:xfrm>
              <a:off x="2472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58" name="Rectangle 160"/>
            <p:cNvSpPr>
              <a:spLocks noChangeArrowheads="1"/>
            </p:cNvSpPr>
            <p:nvPr/>
          </p:nvSpPr>
          <p:spPr bwMode="auto">
            <a:xfrm>
              <a:off x="2336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59" name="Rectangle 161"/>
            <p:cNvSpPr>
              <a:spLocks noChangeArrowheads="1"/>
            </p:cNvSpPr>
            <p:nvPr/>
          </p:nvSpPr>
          <p:spPr bwMode="auto">
            <a:xfrm>
              <a:off x="2200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360" name="Rectangle 162"/>
            <p:cNvSpPr>
              <a:spLocks noChangeArrowheads="1"/>
            </p:cNvSpPr>
            <p:nvPr/>
          </p:nvSpPr>
          <p:spPr bwMode="auto">
            <a:xfrm>
              <a:off x="2064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61" name="Rectangle 163"/>
            <p:cNvSpPr>
              <a:spLocks noChangeArrowheads="1"/>
            </p:cNvSpPr>
            <p:nvPr/>
          </p:nvSpPr>
          <p:spPr bwMode="auto">
            <a:xfrm>
              <a:off x="1928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62" name="Rectangle 164"/>
            <p:cNvSpPr>
              <a:spLocks noChangeArrowheads="1"/>
            </p:cNvSpPr>
            <p:nvPr/>
          </p:nvSpPr>
          <p:spPr bwMode="auto">
            <a:xfrm>
              <a:off x="1792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63" name="Rectangle 165"/>
            <p:cNvSpPr>
              <a:spLocks noChangeArrowheads="1"/>
            </p:cNvSpPr>
            <p:nvPr/>
          </p:nvSpPr>
          <p:spPr bwMode="auto">
            <a:xfrm>
              <a:off x="1655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64" name="Rectangle 166"/>
            <p:cNvSpPr>
              <a:spLocks noChangeArrowheads="1"/>
            </p:cNvSpPr>
            <p:nvPr/>
          </p:nvSpPr>
          <p:spPr bwMode="auto">
            <a:xfrm>
              <a:off x="1520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400"/>
            </a:p>
          </p:txBody>
        </p:sp>
        <p:sp>
          <p:nvSpPr>
            <p:cNvPr id="365" name="Rectangle 167"/>
            <p:cNvSpPr>
              <a:spLocks noChangeArrowheads="1"/>
            </p:cNvSpPr>
            <p:nvPr/>
          </p:nvSpPr>
          <p:spPr bwMode="auto">
            <a:xfrm>
              <a:off x="1383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66" name="Rectangle 168"/>
            <p:cNvSpPr>
              <a:spLocks noChangeArrowheads="1"/>
            </p:cNvSpPr>
            <p:nvPr/>
          </p:nvSpPr>
          <p:spPr bwMode="auto">
            <a:xfrm>
              <a:off x="1248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67" name="Rectangle 169"/>
            <p:cNvSpPr>
              <a:spLocks noChangeArrowheads="1"/>
            </p:cNvSpPr>
            <p:nvPr/>
          </p:nvSpPr>
          <p:spPr bwMode="auto">
            <a:xfrm>
              <a:off x="1112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68" name="Rectangle 170"/>
            <p:cNvSpPr>
              <a:spLocks noChangeArrowheads="1"/>
            </p:cNvSpPr>
            <p:nvPr/>
          </p:nvSpPr>
          <p:spPr bwMode="auto">
            <a:xfrm>
              <a:off x="976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t</a:t>
              </a:r>
            </a:p>
          </p:txBody>
        </p:sp>
        <p:sp>
          <p:nvSpPr>
            <p:cNvPr id="369" name="Rectangle 171"/>
            <p:cNvSpPr>
              <a:spLocks noChangeArrowheads="1"/>
            </p:cNvSpPr>
            <p:nvPr/>
          </p:nvSpPr>
          <p:spPr bwMode="auto">
            <a:xfrm>
              <a:off x="840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70" name="Rectangle 172"/>
            <p:cNvSpPr>
              <a:spLocks noChangeArrowheads="1"/>
            </p:cNvSpPr>
            <p:nvPr/>
          </p:nvSpPr>
          <p:spPr bwMode="auto">
            <a:xfrm>
              <a:off x="704" y="320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371" name="Rectangle 173"/>
            <p:cNvSpPr>
              <a:spLocks noChangeArrowheads="1"/>
            </p:cNvSpPr>
            <p:nvPr/>
          </p:nvSpPr>
          <p:spPr bwMode="auto">
            <a:xfrm>
              <a:off x="2881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72" name="Rectangle 174"/>
            <p:cNvSpPr>
              <a:spLocks noChangeArrowheads="1"/>
            </p:cNvSpPr>
            <p:nvPr/>
          </p:nvSpPr>
          <p:spPr bwMode="auto">
            <a:xfrm>
              <a:off x="3017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y</a:t>
              </a:r>
            </a:p>
          </p:txBody>
        </p:sp>
        <p:sp>
          <p:nvSpPr>
            <p:cNvPr id="373" name="Rectangle 175"/>
            <p:cNvSpPr>
              <a:spLocks noChangeArrowheads="1"/>
            </p:cNvSpPr>
            <p:nvPr/>
          </p:nvSpPr>
          <p:spPr bwMode="auto">
            <a:xfrm>
              <a:off x="3153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74" name="Rectangle 176"/>
            <p:cNvSpPr>
              <a:spLocks noChangeArrowheads="1"/>
            </p:cNvSpPr>
            <p:nvPr/>
          </p:nvSpPr>
          <p:spPr bwMode="auto">
            <a:xfrm>
              <a:off x="3289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g</a:t>
              </a:r>
            </a:p>
          </p:txBody>
        </p:sp>
        <p:sp>
          <p:nvSpPr>
            <p:cNvPr id="375" name="Rectangle 177"/>
            <p:cNvSpPr>
              <a:spLocks noChangeArrowheads="1"/>
            </p:cNvSpPr>
            <p:nvPr/>
          </p:nvSpPr>
          <p:spPr bwMode="auto">
            <a:xfrm>
              <a:off x="3425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76" name="Rectangle 178"/>
            <p:cNvSpPr>
              <a:spLocks noChangeArrowheads="1"/>
            </p:cNvSpPr>
            <p:nvPr/>
          </p:nvSpPr>
          <p:spPr bwMode="auto">
            <a:xfrm>
              <a:off x="3561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77" name="Rectangle 179"/>
            <p:cNvSpPr>
              <a:spLocks noChangeArrowheads="1"/>
            </p:cNvSpPr>
            <p:nvPr/>
          </p:nvSpPr>
          <p:spPr bwMode="auto">
            <a:xfrm>
              <a:off x="3697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78" name="Rectangle 180"/>
            <p:cNvSpPr>
              <a:spLocks noChangeArrowheads="1"/>
            </p:cNvSpPr>
            <p:nvPr/>
          </p:nvSpPr>
          <p:spPr bwMode="auto">
            <a:xfrm>
              <a:off x="3833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379" name="Rectangle 181"/>
            <p:cNvSpPr>
              <a:spLocks noChangeArrowheads="1"/>
            </p:cNvSpPr>
            <p:nvPr/>
          </p:nvSpPr>
          <p:spPr bwMode="auto">
            <a:xfrm>
              <a:off x="3969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b</a:t>
              </a:r>
            </a:p>
          </p:txBody>
        </p:sp>
        <p:sp>
          <p:nvSpPr>
            <p:cNvPr id="380" name="Rectangle 182"/>
            <p:cNvSpPr>
              <a:spLocks noChangeArrowheads="1"/>
            </p:cNvSpPr>
            <p:nvPr/>
          </p:nvSpPr>
          <p:spPr bwMode="auto">
            <a:xfrm>
              <a:off x="4105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381" name="Rectangle 183"/>
            <p:cNvSpPr>
              <a:spLocks noChangeArrowheads="1"/>
            </p:cNvSpPr>
            <p:nvPr/>
          </p:nvSpPr>
          <p:spPr bwMode="auto">
            <a:xfrm>
              <a:off x="4241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82" name="Rectangle 184"/>
            <p:cNvSpPr>
              <a:spLocks noChangeArrowheads="1"/>
            </p:cNvSpPr>
            <p:nvPr/>
          </p:nvSpPr>
          <p:spPr bwMode="auto">
            <a:xfrm>
              <a:off x="4377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y</a:t>
              </a:r>
            </a:p>
          </p:txBody>
        </p:sp>
        <p:sp>
          <p:nvSpPr>
            <p:cNvPr id="383" name="Rectangle 185"/>
            <p:cNvSpPr>
              <a:spLocks noChangeArrowheads="1"/>
            </p:cNvSpPr>
            <p:nvPr/>
          </p:nvSpPr>
          <p:spPr bwMode="auto">
            <a:xfrm>
              <a:off x="4513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d</a:t>
              </a:r>
            </a:p>
          </p:txBody>
        </p:sp>
        <p:sp>
          <p:nvSpPr>
            <p:cNvPr id="384" name="Rectangle 186"/>
            <p:cNvSpPr>
              <a:spLocks noChangeArrowheads="1"/>
            </p:cNvSpPr>
            <p:nvPr/>
          </p:nvSpPr>
          <p:spPr bwMode="auto">
            <a:xfrm>
              <a:off x="4649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385" name="Rectangle 187"/>
            <p:cNvSpPr>
              <a:spLocks noChangeArrowheads="1"/>
            </p:cNvSpPr>
            <p:nvPr/>
          </p:nvSpPr>
          <p:spPr bwMode="auto">
            <a:xfrm>
              <a:off x="4785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r</a:t>
              </a:r>
            </a:p>
          </p:txBody>
        </p:sp>
        <p:sp>
          <p:nvSpPr>
            <p:cNvPr id="386" name="Rectangle 188"/>
            <p:cNvSpPr>
              <a:spLocks noChangeArrowheads="1"/>
            </p:cNvSpPr>
            <p:nvPr/>
          </p:nvSpPr>
          <p:spPr bwMode="auto">
            <a:xfrm>
              <a:off x="4921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.</a:t>
              </a:r>
            </a:p>
          </p:txBody>
        </p:sp>
        <p:sp>
          <p:nvSpPr>
            <p:cNvPr id="387" name="Rectangle 189"/>
            <p:cNvSpPr>
              <a:spLocks noChangeArrowheads="1"/>
            </p:cNvSpPr>
            <p:nvPr/>
          </p:nvSpPr>
          <p:spPr bwMode="auto">
            <a:xfrm>
              <a:off x="2745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88" name="Rectangle 190"/>
            <p:cNvSpPr>
              <a:spLocks noChangeArrowheads="1"/>
            </p:cNvSpPr>
            <p:nvPr/>
          </p:nvSpPr>
          <p:spPr bwMode="auto">
            <a:xfrm>
              <a:off x="2609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389" name="Rectangle 191"/>
            <p:cNvSpPr>
              <a:spLocks noChangeArrowheads="1"/>
            </p:cNvSpPr>
            <p:nvPr/>
          </p:nvSpPr>
          <p:spPr bwMode="auto">
            <a:xfrm>
              <a:off x="2473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v</a:t>
              </a:r>
            </a:p>
          </p:txBody>
        </p:sp>
        <p:sp>
          <p:nvSpPr>
            <p:cNvPr id="390" name="Rectangle 192"/>
            <p:cNvSpPr>
              <a:spLocks noChangeArrowheads="1"/>
            </p:cNvSpPr>
            <p:nvPr/>
          </p:nvSpPr>
          <p:spPr bwMode="auto">
            <a:xfrm>
              <a:off x="2337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e</a:t>
              </a:r>
            </a:p>
          </p:txBody>
        </p:sp>
        <p:sp>
          <p:nvSpPr>
            <p:cNvPr id="391" name="Rectangle 193"/>
            <p:cNvSpPr>
              <a:spLocks noChangeArrowheads="1"/>
            </p:cNvSpPr>
            <p:nvPr/>
          </p:nvSpPr>
          <p:spPr bwMode="auto">
            <a:xfrm>
              <a:off x="2201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92" name="Rectangle 194"/>
            <p:cNvSpPr>
              <a:spLocks noChangeArrowheads="1"/>
            </p:cNvSpPr>
            <p:nvPr/>
          </p:nvSpPr>
          <p:spPr bwMode="auto">
            <a:xfrm>
              <a:off x="2065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g</a:t>
              </a:r>
            </a:p>
          </p:txBody>
        </p:sp>
        <p:sp>
          <p:nvSpPr>
            <p:cNvPr id="393" name="Rectangle 195"/>
            <p:cNvSpPr>
              <a:spLocks noChangeArrowheads="1"/>
            </p:cNvSpPr>
            <p:nvPr/>
          </p:nvSpPr>
          <p:spPr bwMode="auto">
            <a:xfrm>
              <a:off x="1929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94" name="Rectangle 196"/>
            <p:cNvSpPr>
              <a:spLocks noChangeArrowheads="1"/>
            </p:cNvSpPr>
            <p:nvPr/>
          </p:nvSpPr>
          <p:spPr bwMode="auto">
            <a:xfrm>
              <a:off x="1793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95" name="Rectangle 197"/>
            <p:cNvSpPr>
              <a:spLocks noChangeArrowheads="1"/>
            </p:cNvSpPr>
            <p:nvPr/>
          </p:nvSpPr>
          <p:spPr bwMode="auto">
            <a:xfrm>
              <a:off x="1657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96" name="Rectangle 198"/>
            <p:cNvSpPr>
              <a:spLocks noChangeArrowheads="1"/>
            </p:cNvSpPr>
            <p:nvPr/>
          </p:nvSpPr>
          <p:spPr bwMode="auto">
            <a:xfrm>
              <a:off x="1521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97" name="Rectangle 199"/>
            <p:cNvSpPr>
              <a:spLocks noChangeArrowheads="1"/>
            </p:cNvSpPr>
            <p:nvPr/>
          </p:nvSpPr>
          <p:spPr bwMode="auto">
            <a:xfrm>
              <a:off x="1385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398" name="Rectangle 200"/>
            <p:cNvSpPr>
              <a:spLocks noChangeArrowheads="1"/>
            </p:cNvSpPr>
            <p:nvPr/>
          </p:nvSpPr>
          <p:spPr bwMode="auto">
            <a:xfrm>
              <a:off x="1249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k</a:t>
              </a:r>
            </a:p>
          </p:txBody>
        </p:sp>
        <p:sp>
          <p:nvSpPr>
            <p:cNvPr id="399" name="Rectangle 201"/>
            <p:cNvSpPr>
              <a:spLocks noChangeArrowheads="1"/>
            </p:cNvSpPr>
            <p:nvPr/>
          </p:nvSpPr>
          <p:spPr bwMode="auto">
            <a:xfrm>
              <a:off x="1113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h</a:t>
              </a:r>
            </a:p>
          </p:txBody>
        </p:sp>
        <p:sp>
          <p:nvSpPr>
            <p:cNvPr id="400" name="Rectangle 202"/>
            <p:cNvSpPr>
              <a:spLocks noChangeArrowheads="1"/>
            </p:cNvSpPr>
            <p:nvPr/>
          </p:nvSpPr>
          <p:spPr bwMode="auto">
            <a:xfrm>
              <a:off x="977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l</a:t>
              </a:r>
            </a:p>
          </p:txBody>
        </p:sp>
        <p:sp>
          <p:nvSpPr>
            <p:cNvPr id="401" name="Rectangle 203"/>
            <p:cNvSpPr>
              <a:spLocks noChangeArrowheads="1"/>
            </p:cNvSpPr>
            <p:nvPr/>
          </p:nvSpPr>
          <p:spPr bwMode="auto">
            <a:xfrm>
              <a:off x="841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402" name="Rectangle 204"/>
            <p:cNvSpPr>
              <a:spLocks noChangeArrowheads="1"/>
            </p:cNvSpPr>
            <p:nvPr/>
          </p:nvSpPr>
          <p:spPr bwMode="auto">
            <a:xfrm>
              <a:off x="703" y="3385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403" name="Rectangle 205"/>
            <p:cNvSpPr>
              <a:spLocks noChangeArrowheads="1"/>
            </p:cNvSpPr>
            <p:nvPr/>
          </p:nvSpPr>
          <p:spPr bwMode="auto">
            <a:xfrm>
              <a:off x="2381" y="2915"/>
              <a:ext cx="968" cy="243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hu-HU" altLang="hu-HU" b="1">
                  <a:solidFill>
                    <a:srgbClr val="FF0000"/>
                  </a:solidFill>
                </a:rPr>
                <a:t>átvitt üzenet</a:t>
              </a:r>
            </a:p>
          </p:txBody>
        </p:sp>
      </p:grpSp>
      <p:sp>
        <p:nvSpPr>
          <p:cNvPr id="404" name="Line 206"/>
          <p:cNvSpPr>
            <a:spLocks noChangeShapeType="1"/>
          </p:cNvSpPr>
          <p:nvPr/>
        </p:nvSpPr>
        <p:spPr bwMode="auto">
          <a:xfrm>
            <a:off x="3704431" y="2819259"/>
            <a:ext cx="1655763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405" name="Rectangle 207"/>
          <p:cNvSpPr>
            <a:spLocks noChangeArrowheads="1"/>
          </p:cNvSpPr>
          <p:nvPr/>
        </p:nvSpPr>
        <p:spPr bwMode="auto">
          <a:xfrm>
            <a:off x="4136231" y="2376347"/>
            <a:ext cx="860425" cy="369887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hu-HU" altLang="hu-HU" b="1">
                <a:solidFill>
                  <a:schemeClr val="bg1"/>
                </a:solidFill>
              </a:rPr>
              <a:t>beírás</a:t>
            </a:r>
          </a:p>
        </p:txBody>
      </p:sp>
      <p:sp>
        <p:nvSpPr>
          <p:cNvPr id="406" name="Line 208"/>
          <p:cNvSpPr>
            <a:spLocks noChangeShapeType="1"/>
          </p:cNvSpPr>
          <p:nvPr/>
        </p:nvSpPr>
        <p:spPr bwMode="auto">
          <a:xfrm rot="5400000">
            <a:off x="4892674" y="3863041"/>
            <a:ext cx="1655763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407" name="Rectangle 209"/>
          <p:cNvSpPr>
            <a:spLocks noChangeArrowheads="1"/>
          </p:cNvSpPr>
          <p:nvPr/>
        </p:nvSpPr>
        <p:spPr bwMode="auto">
          <a:xfrm>
            <a:off x="5872956" y="3682859"/>
            <a:ext cx="1216025" cy="369888"/>
          </a:xfrm>
          <a:prstGeom prst="rect">
            <a:avLst/>
          </a:prstGeom>
          <a:solidFill>
            <a:schemeClr val="tx2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hu-HU" altLang="hu-HU" b="1">
                <a:solidFill>
                  <a:schemeClr val="bg1"/>
                </a:solidFill>
              </a:rPr>
              <a:t>kiolvasás</a:t>
            </a:r>
          </a:p>
        </p:txBody>
      </p:sp>
      <p:sp>
        <p:nvSpPr>
          <p:cNvPr id="408" name="Rectangle 210"/>
          <p:cNvSpPr>
            <a:spLocks noChangeArrowheads="1"/>
          </p:cNvSpPr>
          <p:nvPr/>
        </p:nvSpPr>
        <p:spPr bwMode="auto">
          <a:xfrm>
            <a:off x="1831181" y="3682859"/>
            <a:ext cx="1485900" cy="385763"/>
          </a:xfrm>
          <a:prstGeom prst="rect">
            <a:avLst/>
          </a:prstGeom>
          <a:solidFill>
            <a:srgbClr val="00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hu-HU" altLang="hu-HU" b="1">
                <a:solidFill>
                  <a:srgbClr val="FF0000"/>
                </a:solidFill>
              </a:rPr>
              <a:t>interleaving</a:t>
            </a:r>
          </a:p>
        </p:txBody>
      </p:sp>
    </p:spTree>
    <p:extLst>
      <p:ext uri="{BB962C8B-B14F-4D97-AF65-F5344CB8AC3E}">
        <p14:creationId xmlns:p14="http://schemas.microsoft.com/office/powerpoint/2010/main" val="46142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" dur="30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22" dur="3000"/>
                                        <p:tgtEl>
                                          <p:spTgt spid="4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20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" grpId="0" animBg="1"/>
      <p:bldP spid="405" grpId="0" animBg="1"/>
      <p:bldP spid="406" grpId="0" animBg="1"/>
      <p:bldP spid="407" grpId="0" animBg="1"/>
      <p:bldP spid="40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22</a:t>
            </a:fld>
            <a:endParaRPr lang="hu-HU" sz="1800" dirty="0"/>
          </a:p>
        </p:txBody>
      </p:sp>
      <p:grpSp>
        <p:nvGrpSpPr>
          <p:cNvPr id="275" name="Group 75"/>
          <p:cNvGrpSpPr>
            <a:grpSpLocks/>
          </p:cNvGrpSpPr>
          <p:nvPr/>
        </p:nvGrpSpPr>
        <p:grpSpPr bwMode="auto">
          <a:xfrm>
            <a:off x="1116013" y="1277441"/>
            <a:ext cx="6911975" cy="1177925"/>
            <a:chOff x="703" y="935"/>
            <a:chExt cx="4354" cy="742"/>
          </a:xfrm>
        </p:grpSpPr>
        <p:sp>
          <p:nvSpPr>
            <p:cNvPr id="276" name="Rectangle 76"/>
            <p:cNvSpPr>
              <a:spLocks noChangeArrowheads="1"/>
            </p:cNvSpPr>
            <p:nvPr/>
          </p:nvSpPr>
          <p:spPr bwMode="auto">
            <a:xfrm>
              <a:off x="2744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77" name="Rectangle 77"/>
            <p:cNvSpPr>
              <a:spLocks noChangeArrowheads="1"/>
            </p:cNvSpPr>
            <p:nvPr/>
          </p:nvSpPr>
          <p:spPr bwMode="auto">
            <a:xfrm>
              <a:off x="2880" y="1360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78" name="Rectangle 78"/>
            <p:cNvSpPr>
              <a:spLocks noChangeArrowheads="1"/>
            </p:cNvSpPr>
            <p:nvPr/>
          </p:nvSpPr>
          <p:spPr bwMode="auto">
            <a:xfrm>
              <a:off x="3016" y="1360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79" name="Rectangle 79"/>
            <p:cNvSpPr>
              <a:spLocks noChangeArrowheads="1"/>
            </p:cNvSpPr>
            <p:nvPr/>
          </p:nvSpPr>
          <p:spPr bwMode="auto">
            <a:xfrm>
              <a:off x="3152" y="1360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80" name="Rectangle 80"/>
            <p:cNvSpPr>
              <a:spLocks noChangeArrowheads="1"/>
            </p:cNvSpPr>
            <p:nvPr/>
          </p:nvSpPr>
          <p:spPr bwMode="auto">
            <a:xfrm>
              <a:off x="3288" y="1360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81" name="Rectangle 81"/>
            <p:cNvSpPr>
              <a:spLocks noChangeArrowheads="1"/>
            </p:cNvSpPr>
            <p:nvPr/>
          </p:nvSpPr>
          <p:spPr bwMode="auto">
            <a:xfrm>
              <a:off x="3424" y="1360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82" name="Rectangle 82"/>
            <p:cNvSpPr>
              <a:spLocks noChangeArrowheads="1"/>
            </p:cNvSpPr>
            <p:nvPr/>
          </p:nvSpPr>
          <p:spPr bwMode="auto">
            <a:xfrm>
              <a:off x="3560" y="1360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83" name="Rectangle 83"/>
            <p:cNvSpPr>
              <a:spLocks noChangeArrowheads="1"/>
            </p:cNvSpPr>
            <p:nvPr/>
          </p:nvSpPr>
          <p:spPr bwMode="auto">
            <a:xfrm>
              <a:off x="3696" y="1360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84" name="Rectangle 84"/>
            <p:cNvSpPr>
              <a:spLocks noChangeArrowheads="1"/>
            </p:cNvSpPr>
            <p:nvPr/>
          </p:nvSpPr>
          <p:spPr bwMode="auto">
            <a:xfrm>
              <a:off x="3832" y="1360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85" name="Rectangle 85"/>
            <p:cNvSpPr>
              <a:spLocks noChangeArrowheads="1"/>
            </p:cNvSpPr>
            <p:nvPr/>
          </p:nvSpPr>
          <p:spPr bwMode="auto">
            <a:xfrm>
              <a:off x="3968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t</a:t>
              </a:r>
            </a:p>
          </p:txBody>
        </p:sp>
        <p:sp>
          <p:nvSpPr>
            <p:cNvPr id="286" name="Rectangle 86"/>
            <p:cNvSpPr>
              <a:spLocks noChangeArrowheads="1"/>
            </p:cNvSpPr>
            <p:nvPr/>
          </p:nvSpPr>
          <p:spPr bwMode="auto">
            <a:xfrm>
              <a:off x="4104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287" name="Rectangle 87"/>
            <p:cNvSpPr>
              <a:spLocks noChangeArrowheads="1"/>
            </p:cNvSpPr>
            <p:nvPr/>
          </p:nvSpPr>
          <p:spPr bwMode="auto">
            <a:xfrm>
              <a:off x="4240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288" name="Rectangle 88"/>
            <p:cNvSpPr>
              <a:spLocks noChangeArrowheads="1"/>
            </p:cNvSpPr>
            <p:nvPr/>
          </p:nvSpPr>
          <p:spPr bwMode="auto">
            <a:xfrm>
              <a:off x="4376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89" name="Rectangle 89"/>
            <p:cNvSpPr>
              <a:spLocks noChangeArrowheads="1"/>
            </p:cNvSpPr>
            <p:nvPr/>
          </p:nvSpPr>
          <p:spPr bwMode="auto">
            <a:xfrm>
              <a:off x="4512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90" name="Rectangle 90"/>
            <p:cNvSpPr>
              <a:spLocks noChangeArrowheads="1"/>
            </p:cNvSpPr>
            <p:nvPr/>
          </p:nvSpPr>
          <p:spPr bwMode="auto">
            <a:xfrm>
              <a:off x="4648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91" name="Rectangle 91"/>
            <p:cNvSpPr>
              <a:spLocks noChangeArrowheads="1"/>
            </p:cNvSpPr>
            <p:nvPr/>
          </p:nvSpPr>
          <p:spPr bwMode="auto">
            <a:xfrm>
              <a:off x="4784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v</a:t>
              </a:r>
            </a:p>
          </p:txBody>
        </p:sp>
        <p:sp>
          <p:nvSpPr>
            <p:cNvPr id="292" name="Rectangle 92"/>
            <p:cNvSpPr>
              <a:spLocks noChangeArrowheads="1"/>
            </p:cNvSpPr>
            <p:nvPr/>
          </p:nvSpPr>
          <p:spPr bwMode="auto">
            <a:xfrm>
              <a:off x="4920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e</a:t>
              </a:r>
            </a:p>
          </p:txBody>
        </p:sp>
        <p:sp>
          <p:nvSpPr>
            <p:cNvPr id="293" name="Rectangle 93"/>
            <p:cNvSpPr>
              <a:spLocks noChangeArrowheads="1"/>
            </p:cNvSpPr>
            <p:nvPr/>
          </p:nvSpPr>
          <p:spPr bwMode="auto">
            <a:xfrm>
              <a:off x="2608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r</a:t>
              </a:r>
            </a:p>
          </p:txBody>
        </p:sp>
        <p:sp>
          <p:nvSpPr>
            <p:cNvPr id="294" name="Rectangle 94"/>
            <p:cNvSpPr>
              <a:spLocks noChangeArrowheads="1"/>
            </p:cNvSpPr>
            <p:nvPr/>
          </p:nvSpPr>
          <p:spPr bwMode="auto">
            <a:xfrm>
              <a:off x="2472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295" name="Rectangle 95"/>
            <p:cNvSpPr>
              <a:spLocks noChangeArrowheads="1"/>
            </p:cNvSpPr>
            <p:nvPr/>
          </p:nvSpPr>
          <p:spPr bwMode="auto">
            <a:xfrm>
              <a:off x="2336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296" name="Rectangle 96"/>
            <p:cNvSpPr>
              <a:spLocks noChangeArrowheads="1"/>
            </p:cNvSpPr>
            <p:nvPr/>
          </p:nvSpPr>
          <p:spPr bwMode="auto">
            <a:xfrm>
              <a:off x="2200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297" name="Rectangle 97"/>
            <p:cNvSpPr>
              <a:spLocks noChangeArrowheads="1"/>
            </p:cNvSpPr>
            <p:nvPr/>
          </p:nvSpPr>
          <p:spPr bwMode="auto">
            <a:xfrm>
              <a:off x="2064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298" name="Rectangle 98"/>
            <p:cNvSpPr>
              <a:spLocks noChangeArrowheads="1"/>
            </p:cNvSpPr>
            <p:nvPr/>
          </p:nvSpPr>
          <p:spPr bwMode="auto">
            <a:xfrm>
              <a:off x="1928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299" name="Rectangle 99"/>
            <p:cNvSpPr>
              <a:spLocks noChangeArrowheads="1"/>
            </p:cNvSpPr>
            <p:nvPr/>
          </p:nvSpPr>
          <p:spPr bwMode="auto">
            <a:xfrm>
              <a:off x="1792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00" name="Rectangle 100"/>
            <p:cNvSpPr>
              <a:spLocks noChangeArrowheads="1"/>
            </p:cNvSpPr>
            <p:nvPr/>
          </p:nvSpPr>
          <p:spPr bwMode="auto">
            <a:xfrm>
              <a:off x="1655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01" name="Rectangle 101"/>
            <p:cNvSpPr>
              <a:spLocks noChangeArrowheads="1"/>
            </p:cNvSpPr>
            <p:nvPr/>
          </p:nvSpPr>
          <p:spPr bwMode="auto">
            <a:xfrm>
              <a:off x="1520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400"/>
            </a:p>
          </p:txBody>
        </p:sp>
        <p:sp>
          <p:nvSpPr>
            <p:cNvPr id="302" name="Rectangle 102"/>
            <p:cNvSpPr>
              <a:spLocks noChangeArrowheads="1"/>
            </p:cNvSpPr>
            <p:nvPr/>
          </p:nvSpPr>
          <p:spPr bwMode="auto">
            <a:xfrm>
              <a:off x="1383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03" name="Rectangle 103"/>
            <p:cNvSpPr>
              <a:spLocks noChangeArrowheads="1"/>
            </p:cNvSpPr>
            <p:nvPr/>
          </p:nvSpPr>
          <p:spPr bwMode="auto">
            <a:xfrm>
              <a:off x="1248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04" name="Rectangle 104"/>
            <p:cNvSpPr>
              <a:spLocks noChangeArrowheads="1"/>
            </p:cNvSpPr>
            <p:nvPr/>
          </p:nvSpPr>
          <p:spPr bwMode="auto">
            <a:xfrm>
              <a:off x="1112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05" name="Rectangle 105"/>
            <p:cNvSpPr>
              <a:spLocks noChangeArrowheads="1"/>
            </p:cNvSpPr>
            <p:nvPr/>
          </p:nvSpPr>
          <p:spPr bwMode="auto">
            <a:xfrm>
              <a:off x="976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t</a:t>
              </a:r>
            </a:p>
          </p:txBody>
        </p:sp>
        <p:sp>
          <p:nvSpPr>
            <p:cNvPr id="306" name="Rectangle 106"/>
            <p:cNvSpPr>
              <a:spLocks noChangeArrowheads="1"/>
            </p:cNvSpPr>
            <p:nvPr/>
          </p:nvSpPr>
          <p:spPr bwMode="auto">
            <a:xfrm>
              <a:off x="840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07" name="Rectangle 107"/>
            <p:cNvSpPr>
              <a:spLocks noChangeArrowheads="1"/>
            </p:cNvSpPr>
            <p:nvPr/>
          </p:nvSpPr>
          <p:spPr bwMode="auto">
            <a:xfrm>
              <a:off x="704" y="136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308" name="Rectangle 108"/>
            <p:cNvSpPr>
              <a:spLocks noChangeArrowheads="1"/>
            </p:cNvSpPr>
            <p:nvPr/>
          </p:nvSpPr>
          <p:spPr bwMode="auto">
            <a:xfrm>
              <a:off x="2881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09" name="Rectangle 109"/>
            <p:cNvSpPr>
              <a:spLocks noChangeArrowheads="1"/>
            </p:cNvSpPr>
            <p:nvPr/>
          </p:nvSpPr>
          <p:spPr bwMode="auto">
            <a:xfrm>
              <a:off x="3017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y</a:t>
              </a:r>
            </a:p>
          </p:txBody>
        </p:sp>
        <p:sp>
          <p:nvSpPr>
            <p:cNvPr id="310" name="Rectangle 110"/>
            <p:cNvSpPr>
              <a:spLocks noChangeArrowheads="1"/>
            </p:cNvSpPr>
            <p:nvPr/>
          </p:nvSpPr>
          <p:spPr bwMode="auto">
            <a:xfrm>
              <a:off x="3153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11" name="Rectangle 111"/>
            <p:cNvSpPr>
              <a:spLocks noChangeArrowheads="1"/>
            </p:cNvSpPr>
            <p:nvPr/>
          </p:nvSpPr>
          <p:spPr bwMode="auto">
            <a:xfrm>
              <a:off x="3289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g</a:t>
              </a:r>
            </a:p>
          </p:txBody>
        </p:sp>
        <p:sp>
          <p:nvSpPr>
            <p:cNvPr id="312" name="Rectangle 112"/>
            <p:cNvSpPr>
              <a:spLocks noChangeArrowheads="1"/>
            </p:cNvSpPr>
            <p:nvPr/>
          </p:nvSpPr>
          <p:spPr bwMode="auto">
            <a:xfrm>
              <a:off x="3425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13" name="Rectangle 113"/>
            <p:cNvSpPr>
              <a:spLocks noChangeArrowheads="1"/>
            </p:cNvSpPr>
            <p:nvPr/>
          </p:nvSpPr>
          <p:spPr bwMode="auto">
            <a:xfrm>
              <a:off x="3561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14" name="Rectangle 114"/>
            <p:cNvSpPr>
              <a:spLocks noChangeArrowheads="1"/>
            </p:cNvSpPr>
            <p:nvPr/>
          </p:nvSpPr>
          <p:spPr bwMode="auto">
            <a:xfrm>
              <a:off x="3697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15" name="Rectangle 115"/>
            <p:cNvSpPr>
              <a:spLocks noChangeArrowheads="1"/>
            </p:cNvSpPr>
            <p:nvPr/>
          </p:nvSpPr>
          <p:spPr bwMode="auto">
            <a:xfrm>
              <a:off x="3833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316" name="Rectangle 116"/>
            <p:cNvSpPr>
              <a:spLocks noChangeArrowheads="1"/>
            </p:cNvSpPr>
            <p:nvPr/>
          </p:nvSpPr>
          <p:spPr bwMode="auto">
            <a:xfrm>
              <a:off x="3969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b</a:t>
              </a:r>
            </a:p>
          </p:txBody>
        </p:sp>
        <p:sp>
          <p:nvSpPr>
            <p:cNvPr id="317" name="Rectangle 117"/>
            <p:cNvSpPr>
              <a:spLocks noChangeArrowheads="1"/>
            </p:cNvSpPr>
            <p:nvPr/>
          </p:nvSpPr>
          <p:spPr bwMode="auto">
            <a:xfrm>
              <a:off x="4105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318" name="Rectangle 118"/>
            <p:cNvSpPr>
              <a:spLocks noChangeArrowheads="1"/>
            </p:cNvSpPr>
            <p:nvPr/>
          </p:nvSpPr>
          <p:spPr bwMode="auto">
            <a:xfrm>
              <a:off x="4241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19" name="Rectangle 119"/>
            <p:cNvSpPr>
              <a:spLocks noChangeArrowheads="1"/>
            </p:cNvSpPr>
            <p:nvPr/>
          </p:nvSpPr>
          <p:spPr bwMode="auto">
            <a:xfrm>
              <a:off x="4377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y</a:t>
              </a:r>
            </a:p>
          </p:txBody>
        </p:sp>
        <p:sp>
          <p:nvSpPr>
            <p:cNvPr id="320" name="Rectangle 120"/>
            <p:cNvSpPr>
              <a:spLocks noChangeArrowheads="1"/>
            </p:cNvSpPr>
            <p:nvPr/>
          </p:nvSpPr>
          <p:spPr bwMode="auto">
            <a:xfrm>
              <a:off x="4513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d</a:t>
              </a:r>
            </a:p>
          </p:txBody>
        </p:sp>
        <p:sp>
          <p:nvSpPr>
            <p:cNvPr id="321" name="Rectangle 121"/>
            <p:cNvSpPr>
              <a:spLocks noChangeArrowheads="1"/>
            </p:cNvSpPr>
            <p:nvPr/>
          </p:nvSpPr>
          <p:spPr bwMode="auto">
            <a:xfrm>
              <a:off x="4649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322" name="Rectangle 122"/>
            <p:cNvSpPr>
              <a:spLocks noChangeArrowheads="1"/>
            </p:cNvSpPr>
            <p:nvPr/>
          </p:nvSpPr>
          <p:spPr bwMode="auto">
            <a:xfrm>
              <a:off x="4785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r</a:t>
              </a:r>
            </a:p>
          </p:txBody>
        </p:sp>
        <p:sp>
          <p:nvSpPr>
            <p:cNvPr id="323" name="Rectangle 123"/>
            <p:cNvSpPr>
              <a:spLocks noChangeArrowheads="1"/>
            </p:cNvSpPr>
            <p:nvPr/>
          </p:nvSpPr>
          <p:spPr bwMode="auto">
            <a:xfrm>
              <a:off x="4921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.</a:t>
              </a:r>
            </a:p>
          </p:txBody>
        </p:sp>
        <p:sp>
          <p:nvSpPr>
            <p:cNvPr id="324" name="Rectangle 124"/>
            <p:cNvSpPr>
              <a:spLocks noChangeArrowheads="1"/>
            </p:cNvSpPr>
            <p:nvPr/>
          </p:nvSpPr>
          <p:spPr bwMode="auto">
            <a:xfrm>
              <a:off x="2745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25" name="Rectangle 125"/>
            <p:cNvSpPr>
              <a:spLocks noChangeArrowheads="1"/>
            </p:cNvSpPr>
            <p:nvPr/>
          </p:nvSpPr>
          <p:spPr bwMode="auto">
            <a:xfrm>
              <a:off x="2609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326" name="Rectangle 126"/>
            <p:cNvSpPr>
              <a:spLocks noChangeArrowheads="1"/>
            </p:cNvSpPr>
            <p:nvPr/>
          </p:nvSpPr>
          <p:spPr bwMode="auto">
            <a:xfrm>
              <a:off x="2473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v</a:t>
              </a:r>
            </a:p>
          </p:txBody>
        </p:sp>
        <p:sp>
          <p:nvSpPr>
            <p:cNvPr id="327" name="Rectangle 127"/>
            <p:cNvSpPr>
              <a:spLocks noChangeArrowheads="1"/>
            </p:cNvSpPr>
            <p:nvPr/>
          </p:nvSpPr>
          <p:spPr bwMode="auto">
            <a:xfrm>
              <a:off x="2337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e</a:t>
              </a:r>
            </a:p>
          </p:txBody>
        </p:sp>
        <p:sp>
          <p:nvSpPr>
            <p:cNvPr id="328" name="Rectangle 128"/>
            <p:cNvSpPr>
              <a:spLocks noChangeArrowheads="1"/>
            </p:cNvSpPr>
            <p:nvPr/>
          </p:nvSpPr>
          <p:spPr bwMode="auto">
            <a:xfrm>
              <a:off x="2201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29" name="Rectangle 129"/>
            <p:cNvSpPr>
              <a:spLocks noChangeArrowheads="1"/>
            </p:cNvSpPr>
            <p:nvPr/>
          </p:nvSpPr>
          <p:spPr bwMode="auto">
            <a:xfrm>
              <a:off x="2065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g</a:t>
              </a:r>
            </a:p>
          </p:txBody>
        </p:sp>
        <p:sp>
          <p:nvSpPr>
            <p:cNvPr id="330" name="Rectangle 130"/>
            <p:cNvSpPr>
              <a:spLocks noChangeArrowheads="1"/>
            </p:cNvSpPr>
            <p:nvPr/>
          </p:nvSpPr>
          <p:spPr bwMode="auto">
            <a:xfrm>
              <a:off x="1929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31" name="Rectangle 131"/>
            <p:cNvSpPr>
              <a:spLocks noChangeArrowheads="1"/>
            </p:cNvSpPr>
            <p:nvPr/>
          </p:nvSpPr>
          <p:spPr bwMode="auto">
            <a:xfrm>
              <a:off x="1793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32" name="Rectangle 132"/>
            <p:cNvSpPr>
              <a:spLocks noChangeArrowheads="1"/>
            </p:cNvSpPr>
            <p:nvPr/>
          </p:nvSpPr>
          <p:spPr bwMode="auto">
            <a:xfrm>
              <a:off x="1657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33" name="Rectangle 133"/>
            <p:cNvSpPr>
              <a:spLocks noChangeArrowheads="1"/>
            </p:cNvSpPr>
            <p:nvPr/>
          </p:nvSpPr>
          <p:spPr bwMode="auto">
            <a:xfrm>
              <a:off x="1521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34" name="Rectangle 134"/>
            <p:cNvSpPr>
              <a:spLocks noChangeArrowheads="1"/>
            </p:cNvSpPr>
            <p:nvPr/>
          </p:nvSpPr>
          <p:spPr bwMode="auto">
            <a:xfrm>
              <a:off x="1385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335" name="Rectangle 135"/>
            <p:cNvSpPr>
              <a:spLocks noChangeArrowheads="1"/>
            </p:cNvSpPr>
            <p:nvPr/>
          </p:nvSpPr>
          <p:spPr bwMode="auto">
            <a:xfrm>
              <a:off x="1249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k</a:t>
              </a:r>
            </a:p>
          </p:txBody>
        </p:sp>
        <p:sp>
          <p:nvSpPr>
            <p:cNvPr id="336" name="Rectangle 136"/>
            <p:cNvSpPr>
              <a:spLocks noChangeArrowheads="1"/>
            </p:cNvSpPr>
            <p:nvPr/>
          </p:nvSpPr>
          <p:spPr bwMode="auto">
            <a:xfrm>
              <a:off x="1113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h</a:t>
              </a:r>
            </a:p>
          </p:txBody>
        </p:sp>
        <p:sp>
          <p:nvSpPr>
            <p:cNvPr id="337" name="Rectangle 137"/>
            <p:cNvSpPr>
              <a:spLocks noChangeArrowheads="1"/>
            </p:cNvSpPr>
            <p:nvPr/>
          </p:nvSpPr>
          <p:spPr bwMode="auto">
            <a:xfrm>
              <a:off x="977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l</a:t>
              </a:r>
            </a:p>
          </p:txBody>
        </p:sp>
        <p:sp>
          <p:nvSpPr>
            <p:cNvPr id="338" name="Rectangle 138"/>
            <p:cNvSpPr>
              <a:spLocks noChangeArrowheads="1"/>
            </p:cNvSpPr>
            <p:nvPr/>
          </p:nvSpPr>
          <p:spPr bwMode="auto">
            <a:xfrm>
              <a:off x="841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39" name="Rectangle 139"/>
            <p:cNvSpPr>
              <a:spLocks noChangeArrowheads="1"/>
            </p:cNvSpPr>
            <p:nvPr/>
          </p:nvSpPr>
          <p:spPr bwMode="auto">
            <a:xfrm>
              <a:off x="703" y="1541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40" name="Rectangle 140"/>
            <p:cNvSpPr>
              <a:spLocks noChangeArrowheads="1"/>
            </p:cNvSpPr>
            <p:nvPr/>
          </p:nvSpPr>
          <p:spPr bwMode="auto">
            <a:xfrm>
              <a:off x="2454" y="935"/>
              <a:ext cx="880" cy="243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hu-HU" altLang="hu-HU" b="1">
                  <a:solidFill>
                    <a:srgbClr val="FF0000"/>
                  </a:solidFill>
                </a:rPr>
                <a:t>vett üzenet</a:t>
              </a:r>
            </a:p>
          </p:txBody>
        </p:sp>
      </p:grpSp>
      <p:grpSp>
        <p:nvGrpSpPr>
          <p:cNvPr id="341" name="Group 141"/>
          <p:cNvGrpSpPr>
            <a:grpSpLocks/>
          </p:cNvGrpSpPr>
          <p:nvPr/>
        </p:nvGrpSpPr>
        <p:grpSpPr bwMode="auto">
          <a:xfrm>
            <a:off x="1116013" y="53478"/>
            <a:ext cx="6911975" cy="1008063"/>
            <a:chOff x="703" y="164"/>
            <a:chExt cx="4354" cy="635"/>
          </a:xfrm>
        </p:grpSpPr>
        <p:sp>
          <p:nvSpPr>
            <p:cNvPr id="342" name="Rectangle 142"/>
            <p:cNvSpPr>
              <a:spLocks noChangeArrowheads="1"/>
            </p:cNvSpPr>
            <p:nvPr/>
          </p:nvSpPr>
          <p:spPr bwMode="auto">
            <a:xfrm>
              <a:off x="2744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43" name="Rectangle 143"/>
            <p:cNvSpPr>
              <a:spLocks noChangeArrowheads="1"/>
            </p:cNvSpPr>
            <p:nvPr/>
          </p:nvSpPr>
          <p:spPr bwMode="auto">
            <a:xfrm>
              <a:off x="2880" y="482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344" name="Rectangle 144"/>
            <p:cNvSpPr>
              <a:spLocks noChangeArrowheads="1"/>
            </p:cNvSpPr>
            <p:nvPr/>
          </p:nvSpPr>
          <p:spPr bwMode="auto">
            <a:xfrm>
              <a:off x="3016" y="482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45" name="Rectangle 145"/>
            <p:cNvSpPr>
              <a:spLocks noChangeArrowheads="1"/>
            </p:cNvSpPr>
            <p:nvPr/>
          </p:nvSpPr>
          <p:spPr bwMode="auto">
            <a:xfrm>
              <a:off x="3152" y="482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d</a:t>
              </a:r>
            </a:p>
          </p:txBody>
        </p:sp>
        <p:sp>
          <p:nvSpPr>
            <p:cNvPr id="346" name="Rectangle 146"/>
            <p:cNvSpPr>
              <a:spLocks noChangeArrowheads="1"/>
            </p:cNvSpPr>
            <p:nvPr/>
          </p:nvSpPr>
          <p:spPr bwMode="auto">
            <a:xfrm>
              <a:off x="3288" y="482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,</a:t>
              </a:r>
            </a:p>
          </p:txBody>
        </p:sp>
        <p:sp>
          <p:nvSpPr>
            <p:cNvPr id="347" name="Rectangle 147"/>
            <p:cNvSpPr>
              <a:spLocks noChangeArrowheads="1"/>
            </p:cNvSpPr>
            <p:nvPr/>
          </p:nvSpPr>
          <p:spPr bwMode="auto">
            <a:xfrm>
              <a:off x="3424" y="482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48" name="Rectangle 148"/>
            <p:cNvSpPr>
              <a:spLocks noChangeArrowheads="1"/>
            </p:cNvSpPr>
            <p:nvPr/>
          </p:nvSpPr>
          <p:spPr bwMode="auto">
            <a:xfrm>
              <a:off x="3560" y="482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49" name="Rectangle 149"/>
            <p:cNvSpPr>
              <a:spLocks noChangeArrowheads="1"/>
            </p:cNvSpPr>
            <p:nvPr/>
          </p:nvSpPr>
          <p:spPr bwMode="auto">
            <a:xfrm>
              <a:off x="3696" y="482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50" name="Rectangle 150"/>
            <p:cNvSpPr>
              <a:spLocks noChangeArrowheads="1"/>
            </p:cNvSpPr>
            <p:nvPr/>
          </p:nvSpPr>
          <p:spPr bwMode="auto">
            <a:xfrm>
              <a:off x="3832" y="482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351" name="Rectangle 151"/>
            <p:cNvSpPr>
              <a:spLocks noChangeArrowheads="1"/>
            </p:cNvSpPr>
            <p:nvPr/>
          </p:nvSpPr>
          <p:spPr bwMode="auto">
            <a:xfrm>
              <a:off x="3968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t</a:t>
              </a:r>
            </a:p>
          </p:txBody>
        </p:sp>
        <p:sp>
          <p:nvSpPr>
            <p:cNvPr id="352" name="Rectangle 152"/>
            <p:cNvSpPr>
              <a:spLocks noChangeArrowheads="1"/>
            </p:cNvSpPr>
            <p:nvPr/>
          </p:nvSpPr>
          <p:spPr bwMode="auto">
            <a:xfrm>
              <a:off x="4104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53" name="Rectangle 153"/>
            <p:cNvSpPr>
              <a:spLocks noChangeArrowheads="1"/>
            </p:cNvSpPr>
            <p:nvPr/>
          </p:nvSpPr>
          <p:spPr bwMode="auto">
            <a:xfrm>
              <a:off x="4240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54" name="Rectangle 154"/>
            <p:cNvSpPr>
              <a:spLocks noChangeArrowheads="1"/>
            </p:cNvSpPr>
            <p:nvPr/>
          </p:nvSpPr>
          <p:spPr bwMode="auto">
            <a:xfrm>
              <a:off x="4376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55" name="Rectangle 155"/>
            <p:cNvSpPr>
              <a:spLocks noChangeArrowheads="1"/>
            </p:cNvSpPr>
            <p:nvPr/>
          </p:nvSpPr>
          <p:spPr bwMode="auto">
            <a:xfrm>
              <a:off x="4512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56" name="Rectangle 156"/>
            <p:cNvSpPr>
              <a:spLocks noChangeArrowheads="1"/>
            </p:cNvSpPr>
            <p:nvPr/>
          </p:nvSpPr>
          <p:spPr bwMode="auto">
            <a:xfrm>
              <a:off x="4648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57" name="Rectangle 157"/>
            <p:cNvSpPr>
              <a:spLocks noChangeArrowheads="1"/>
            </p:cNvSpPr>
            <p:nvPr/>
          </p:nvSpPr>
          <p:spPr bwMode="auto">
            <a:xfrm>
              <a:off x="4784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v</a:t>
              </a:r>
            </a:p>
          </p:txBody>
        </p:sp>
        <p:sp>
          <p:nvSpPr>
            <p:cNvPr id="358" name="Rectangle 158"/>
            <p:cNvSpPr>
              <a:spLocks noChangeArrowheads="1"/>
            </p:cNvSpPr>
            <p:nvPr/>
          </p:nvSpPr>
          <p:spPr bwMode="auto">
            <a:xfrm>
              <a:off x="4920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e</a:t>
              </a:r>
            </a:p>
          </p:txBody>
        </p:sp>
        <p:sp>
          <p:nvSpPr>
            <p:cNvPr id="359" name="Rectangle 159"/>
            <p:cNvSpPr>
              <a:spLocks noChangeArrowheads="1"/>
            </p:cNvSpPr>
            <p:nvPr/>
          </p:nvSpPr>
          <p:spPr bwMode="auto">
            <a:xfrm>
              <a:off x="2608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r</a:t>
              </a:r>
            </a:p>
          </p:txBody>
        </p:sp>
        <p:sp>
          <p:nvSpPr>
            <p:cNvPr id="360" name="Rectangle 160"/>
            <p:cNvSpPr>
              <a:spLocks noChangeArrowheads="1"/>
            </p:cNvSpPr>
            <p:nvPr/>
          </p:nvSpPr>
          <p:spPr bwMode="auto">
            <a:xfrm>
              <a:off x="2472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61" name="Rectangle 161"/>
            <p:cNvSpPr>
              <a:spLocks noChangeArrowheads="1"/>
            </p:cNvSpPr>
            <p:nvPr/>
          </p:nvSpPr>
          <p:spPr bwMode="auto">
            <a:xfrm>
              <a:off x="2336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62" name="Rectangle 162"/>
            <p:cNvSpPr>
              <a:spLocks noChangeArrowheads="1"/>
            </p:cNvSpPr>
            <p:nvPr/>
          </p:nvSpPr>
          <p:spPr bwMode="auto">
            <a:xfrm>
              <a:off x="2200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363" name="Rectangle 163"/>
            <p:cNvSpPr>
              <a:spLocks noChangeArrowheads="1"/>
            </p:cNvSpPr>
            <p:nvPr/>
          </p:nvSpPr>
          <p:spPr bwMode="auto">
            <a:xfrm>
              <a:off x="2064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64" name="Rectangle 164"/>
            <p:cNvSpPr>
              <a:spLocks noChangeArrowheads="1"/>
            </p:cNvSpPr>
            <p:nvPr/>
          </p:nvSpPr>
          <p:spPr bwMode="auto">
            <a:xfrm>
              <a:off x="1928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65" name="Rectangle 165"/>
            <p:cNvSpPr>
              <a:spLocks noChangeArrowheads="1"/>
            </p:cNvSpPr>
            <p:nvPr/>
          </p:nvSpPr>
          <p:spPr bwMode="auto">
            <a:xfrm>
              <a:off x="1792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66" name="Rectangle 166"/>
            <p:cNvSpPr>
              <a:spLocks noChangeArrowheads="1"/>
            </p:cNvSpPr>
            <p:nvPr/>
          </p:nvSpPr>
          <p:spPr bwMode="auto">
            <a:xfrm>
              <a:off x="1655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67" name="Rectangle 167"/>
            <p:cNvSpPr>
              <a:spLocks noChangeArrowheads="1"/>
            </p:cNvSpPr>
            <p:nvPr/>
          </p:nvSpPr>
          <p:spPr bwMode="auto">
            <a:xfrm>
              <a:off x="1520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400"/>
            </a:p>
          </p:txBody>
        </p:sp>
        <p:sp>
          <p:nvSpPr>
            <p:cNvPr id="368" name="Rectangle 168"/>
            <p:cNvSpPr>
              <a:spLocks noChangeArrowheads="1"/>
            </p:cNvSpPr>
            <p:nvPr/>
          </p:nvSpPr>
          <p:spPr bwMode="auto">
            <a:xfrm>
              <a:off x="1383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69" name="Rectangle 169"/>
            <p:cNvSpPr>
              <a:spLocks noChangeArrowheads="1"/>
            </p:cNvSpPr>
            <p:nvPr/>
          </p:nvSpPr>
          <p:spPr bwMode="auto">
            <a:xfrm>
              <a:off x="1248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370" name="Rectangle 170"/>
            <p:cNvSpPr>
              <a:spLocks noChangeArrowheads="1"/>
            </p:cNvSpPr>
            <p:nvPr/>
          </p:nvSpPr>
          <p:spPr bwMode="auto">
            <a:xfrm>
              <a:off x="1112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71" name="Rectangle 171"/>
            <p:cNvSpPr>
              <a:spLocks noChangeArrowheads="1"/>
            </p:cNvSpPr>
            <p:nvPr/>
          </p:nvSpPr>
          <p:spPr bwMode="auto">
            <a:xfrm>
              <a:off x="976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t</a:t>
              </a:r>
            </a:p>
          </p:txBody>
        </p:sp>
        <p:sp>
          <p:nvSpPr>
            <p:cNvPr id="372" name="Rectangle 172"/>
            <p:cNvSpPr>
              <a:spLocks noChangeArrowheads="1"/>
            </p:cNvSpPr>
            <p:nvPr/>
          </p:nvSpPr>
          <p:spPr bwMode="auto">
            <a:xfrm>
              <a:off x="840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373" name="Rectangle 173"/>
            <p:cNvSpPr>
              <a:spLocks noChangeArrowheads="1"/>
            </p:cNvSpPr>
            <p:nvPr/>
          </p:nvSpPr>
          <p:spPr bwMode="auto">
            <a:xfrm>
              <a:off x="704" y="48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374" name="Rectangle 174"/>
            <p:cNvSpPr>
              <a:spLocks noChangeArrowheads="1"/>
            </p:cNvSpPr>
            <p:nvPr/>
          </p:nvSpPr>
          <p:spPr bwMode="auto">
            <a:xfrm>
              <a:off x="2881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75" name="Rectangle 175"/>
            <p:cNvSpPr>
              <a:spLocks noChangeArrowheads="1"/>
            </p:cNvSpPr>
            <p:nvPr/>
          </p:nvSpPr>
          <p:spPr bwMode="auto">
            <a:xfrm>
              <a:off x="3017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y</a:t>
              </a:r>
            </a:p>
          </p:txBody>
        </p:sp>
        <p:sp>
          <p:nvSpPr>
            <p:cNvPr id="376" name="Rectangle 176"/>
            <p:cNvSpPr>
              <a:spLocks noChangeArrowheads="1"/>
            </p:cNvSpPr>
            <p:nvPr/>
          </p:nvSpPr>
          <p:spPr bwMode="auto">
            <a:xfrm>
              <a:off x="3153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77" name="Rectangle 177"/>
            <p:cNvSpPr>
              <a:spLocks noChangeArrowheads="1"/>
            </p:cNvSpPr>
            <p:nvPr/>
          </p:nvSpPr>
          <p:spPr bwMode="auto">
            <a:xfrm>
              <a:off x="3289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g</a:t>
              </a:r>
            </a:p>
          </p:txBody>
        </p:sp>
        <p:sp>
          <p:nvSpPr>
            <p:cNvPr id="378" name="Rectangle 178"/>
            <p:cNvSpPr>
              <a:spLocks noChangeArrowheads="1"/>
            </p:cNvSpPr>
            <p:nvPr/>
          </p:nvSpPr>
          <p:spPr bwMode="auto">
            <a:xfrm>
              <a:off x="3425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79" name="Rectangle 179"/>
            <p:cNvSpPr>
              <a:spLocks noChangeArrowheads="1"/>
            </p:cNvSpPr>
            <p:nvPr/>
          </p:nvSpPr>
          <p:spPr bwMode="auto">
            <a:xfrm>
              <a:off x="3561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80" name="Rectangle 180"/>
            <p:cNvSpPr>
              <a:spLocks noChangeArrowheads="1"/>
            </p:cNvSpPr>
            <p:nvPr/>
          </p:nvSpPr>
          <p:spPr bwMode="auto">
            <a:xfrm>
              <a:off x="3697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381" name="Rectangle 181"/>
            <p:cNvSpPr>
              <a:spLocks noChangeArrowheads="1"/>
            </p:cNvSpPr>
            <p:nvPr/>
          </p:nvSpPr>
          <p:spPr bwMode="auto">
            <a:xfrm>
              <a:off x="3833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382" name="Rectangle 182"/>
            <p:cNvSpPr>
              <a:spLocks noChangeArrowheads="1"/>
            </p:cNvSpPr>
            <p:nvPr/>
          </p:nvSpPr>
          <p:spPr bwMode="auto">
            <a:xfrm>
              <a:off x="3969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b</a:t>
              </a:r>
            </a:p>
          </p:txBody>
        </p:sp>
        <p:sp>
          <p:nvSpPr>
            <p:cNvPr id="383" name="Rectangle 183"/>
            <p:cNvSpPr>
              <a:spLocks noChangeArrowheads="1"/>
            </p:cNvSpPr>
            <p:nvPr/>
          </p:nvSpPr>
          <p:spPr bwMode="auto">
            <a:xfrm>
              <a:off x="4105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384" name="Rectangle 184"/>
            <p:cNvSpPr>
              <a:spLocks noChangeArrowheads="1"/>
            </p:cNvSpPr>
            <p:nvPr/>
          </p:nvSpPr>
          <p:spPr bwMode="auto">
            <a:xfrm>
              <a:off x="4241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385" name="Rectangle 185"/>
            <p:cNvSpPr>
              <a:spLocks noChangeArrowheads="1"/>
            </p:cNvSpPr>
            <p:nvPr/>
          </p:nvSpPr>
          <p:spPr bwMode="auto">
            <a:xfrm>
              <a:off x="4377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y</a:t>
              </a:r>
            </a:p>
          </p:txBody>
        </p:sp>
        <p:sp>
          <p:nvSpPr>
            <p:cNvPr id="386" name="Rectangle 186"/>
            <p:cNvSpPr>
              <a:spLocks noChangeArrowheads="1"/>
            </p:cNvSpPr>
            <p:nvPr/>
          </p:nvSpPr>
          <p:spPr bwMode="auto">
            <a:xfrm>
              <a:off x="4513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d</a:t>
              </a:r>
            </a:p>
          </p:txBody>
        </p:sp>
        <p:sp>
          <p:nvSpPr>
            <p:cNvPr id="387" name="Rectangle 187"/>
            <p:cNvSpPr>
              <a:spLocks noChangeArrowheads="1"/>
            </p:cNvSpPr>
            <p:nvPr/>
          </p:nvSpPr>
          <p:spPr bwMode="auto">
            <a:xfrm>
              <a:off x="4649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388" name="Rectangle 188"/>
            <p:cNvSpPr>
              <a:spLocks noChangeArrowheads="1"/>
            </p:cNvSpPr>
            <p:nvPr/>
          </p:nvSpPr>
          <p:spPr bwMode="auto">
            <a:xfrm>
              <a:off x="4785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r</a:t>
              </a:r>
            </a:p>
          </p:txBody>
        </p:sp>
        <p:sp>
          <p:nvSpPr>
            <p:cNvPr id="389" name="Rectangle 189"/>
            <p:cNvSpPr>
              <a:spLocks noChangeArrowheads="1"/>
            </p:cNvSpPr>
            <p:nvPr/>
          </p:nvSpPr>
          <p:spPr bwMode="auto">
            <a:xfrm>
              <a:off x="4921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.</a:t>
              </a:r>
            </a:p>
          </p:txBody>
        </p:sp>
        <p:sp>
          <p:nvSpPr>
            <p:cNvPr id="390" name="Rectangle 190"/>
            <p:cNvSpPr>
              <a:spLocks noChangeArrowheads="1"/>
            </p:cNvSpPr>
            <p:nvPr/>
          </p:nvSpPr>
          <p:spPr bwMode="auto">
            <a:xfrm>
              <a:off x="2745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91" name="Rectangle 191"/>
            <p:cNvSpPr>
              <a:spLocks noChangeArrowheads="1"/>
            </p:cNvSpPr>
            <p:nvPr/>
          </p:nvSpPr>
          <p:spPr bwMode="auto">
            <a:xfrm>
              <a:off x="2609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392" name="Rectangle 192"/>
            <p:cNvSpPr>
              <a:spLocks noChangeArrowheads="1"/>
            </p:cNvSpPr>
            <p:nvPr/>
          </p:nvSpPr>
          <p:spPr bwMode="auto">
            <a:xfrm>
              <a:off x="2473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v</a:t>
              </a:r>
            </a:p>
          </p:txBody>
        </p:sp>
        <p:sp>
          <p:nvSpPr>
            <p:cNvPr id="393" name="Rectangle 193"/>
            <p:cNvSpPr>
              <a:spLocks noChangeArrowheads="1"/>
            </p:cNvSpPr>
            <p:nvPr/>
          </p:nvSpPr>
          <p:spPr bwMode="auto">
            <a:xfrm>
              <a:off x="2337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e</a:t>
              </a:r>
            </a:p>
          </p:txBody>
        </p:sp>
        <p:sp>
          <p:nvSpPr>
            <p:cNvPr id="394" name="Rectangle 194"/>
            <p:cNvSpPr>
              <a:spLocks noChangeArrowheads="1"/>
            </p:cNvSpPr>
            <p:nvPr/>
          </p:nvSpPr>
          <p:spPr bwMode="auto">
            <a:xfrm>
              <a:off x="2201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395" name="Rectangle 195"/>
            <p:cNvSpPr>
              <a:spLocks noChangeArrowheads="1"/>
            </p:cNvSpPr>
            <p:nvPr/>
          </p:nvSpPr>
          <p:spPr bwMode="auto">
            <a:xfrm>
              <a:off x="2065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g</a:t>
              </a:r>
            </a:p>
          </p:txBody>
        </p:sp>
        <p:sp>
          <p:nvSpPr>
            <p:cNvPr id="396" name="Rectangle 196"/>
            <p:cNvSpPr>
              <a:spLocks noChangeArrowheads="1"/>
            </p:cNvSpPr>
            <p:nvPr/>
          </p:nvSpPr>
          <p:spPr bwMode="auto">
            <a:xfrm>
              <a:off x="1929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97" name="Rectangle 197"/>
            <p:cNvSpPr>
              <a:spLocks noChangeArrowheads="1"/>
            </p:cNvSpPr>
            <p:nvPr/>
          </p:nvSpPr>
          <p:spPr bwMode="auto">
            <a:xfrm>
              <a:off x="1793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98" name="Rectangle 198"/>
            <p:cNvSpPr>
              <a:spLocks noChangeArrowheads="1"/>
            </p:cNvSpPr>
            <p:nvPr/>
          </p:nvSpPr>
          <p:spPr bwMode="auto">
            <a:xfrm>
              <a:off x="1657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399" name="Rectangle 199"/>
            <p:cNvSpPr>
              <a:spLocks noChangeArrowheads="1"/>
            </p:cNvSpPr>
            <p:nvPr/>
          </p:nvSpPr>
          <p:spPr bwMode="auto">
            <a:xfrm>
              <a:off x="1521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400" name="Rectangle 200"/>
            <p:cNvSpPr>
              <a:spLocks noChangeArrowheads="1"/>
            </p:cNvSpPr>
            <p:nvPr/>
          </p:nvSpPr>
          <p:spPr bwMode="auto">
            <a:xfrm>
              <a:off x="1385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401" name="Rectangle 201"/>
            <p:cNvSpPr>
              <a:spLocks noChangeArrowheads="1"/>
            </p:cNvSpPr>
            <p:nvPr/>
          </p:nvSpPr>
          <p:spPr bwMode="auto">
            <a:xfrm>
              <a:off x="1249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k</a:t>
              </a:r>
            </a:p>
          </p:txBody>
        </p:sp>
        <p:sp>
          <p:nvSpPr>
            <p:cNvPr id="402" name="Rectangle 202"/>
            <p:cNvSpPr>
              <a:spLocks noChangeArrowheads="1"/>
            </p:cNvSpPr>
            <p:nvPr/>
          </p:nvSpPr>
          <p:spPr bwMode="auto">
            <a:xfrm>
              <a:off x="1113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h</a:t>
              </a:r>
            </a:p>
          </p:txBody>
        </p:sp>
        <p:sp>
          <p:nvSpPr>
            <p:cNvPr id="403" name="Rectangle 203"/>
            <p:cNvSpPr>
              <a:spLocks noChangeArrowheads="1"/>
            </p:cNvSpPr>
            <p:nvPr/>
          </p:nvSpPr>
          <p:spPr bwMode="auto">
            <a:xfrm>
              <a:off x="977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l</a:t>
              </a:r>
            </a:p>
          </p:txBody>
        </p:sp>
        <p:sp>
          <p:nvSpPr>
            <p:cNvPr id="404" name="Rectangle 204"/>
            <p:cNvSpPr>
              <a:spLocks noChangeArrowheads="1"/>
            </p:cNvSpPr>
            <p:nvPr/>
          </p:nvSpPr>
          <p:spPr bwMode="auto">
            <a:xfrm>
              <a:off x="841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405" name="Rectangle 205"/>
            <p:cNvSpPr>
              <a:spLocks noChangeArrowheads="1"/>
            </p:cNvSpPr>
            <p:nvPr/>
          </p:nvSpPr>
          <p:spPr bwMode="auto">
            <a:xfrm>
              <a:off x="703" y="663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406" name="Rectangle 206"/>
            <p:cNvSpPr>
              <a:spLocks noChangeArrowheads="1"/>
            </p:cNvSpPr>
            <p:nvPr/>
          </p:nvSpPr>
          <p:spPr bwMode="auto">
            <a:xfrm>
              <a:off x="2381" y="164"/>
              <a:ext cx="1056" cy="243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hu-HU" altLang="hu-HU" b="1">
                  <a:solidFill>
                    <a:srgbClr val="FF0000"/>
                  </a:solidFill>
                </a:rPr>
                <a:t>fading hatása</a:t>
              </a:r>
            </a:p>
          </p:txBody>
        </p:sp>
      </p:grpSp>
      <p:sp>
        <p:nvSpPr>
          <p:cNvPr id="407" name="Line 207"/>
          <p:cNvSpPr>
            <a:spLocks noChangeShapeType="1"/>
          </p:cNvSpPr>
          <p:nvPr/>
        </p:nvSpPr>
        <p:spPr bwMode="auto">
          <a:xfrm rot="5400000">
            <a:off x="4823619" y="4130972"/>
            <a:ext cx="1655762" cy="0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408" name="Rectangle 208"/>
          <p:cNvSpPr>
            <a:spLocks noChangeArrowheads="1"/>
          </p:cNvSpPr>
          <p:nvPr/>
        </p:nvSpPr>
        <p:spPr bwMode="auto">
          <a:xfrm>
            <a:off x="5867400" y="3950791"/>
            <a:ext cx="860425" cy="369887"/>
          </a:xfrm>
          <a:prstGeom prst="rect">
            <a:avLst/>
          </a:prstGeom>
          <a:solidFill>
            <a:srgbClr val="FF0000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hu-HU" altLang="hu-HU" b="1">
                <a:solidFill>
                  <a:schemeClr val="bg1"/>
                </a:solidFill>
              </a:rPr>
              <a:t>beírás</a:t>
            </a:r>
          </a:p>
        </p:txBody>
      </p:sp>
      <p:sp>
        <p:nvSpPr>
          <p:cNvPr id="409" name="Line 209"/>
          <p:cNvSpPr>
            <a:spLocks noChangeShapeType="1"/>
          </p:cNvSpPr>
          <p:nvPr/>
        </p:nvSpPr>
        <p:spPr bwMode="auto">
          <a:xfrm>
            <a:off x="3779838" y="3087191"/>
            <a:ext cx="1655762" cy="0"/>
          </a:xfrm>
          <a:prstGeom prst="line">
            <a:avLst/>
          </a:prstGeom>
          <a:noFill/>
          <a:ln w="28575">
            <a:solidFill>
              <a:schemeClr val="tx2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hu-HU"/>
          </a:p>
        </p:txBody>
      </p:sp>
      <p:sp>
        <p:nvSpPr>
          <p:cNvPr id="410" name="Rectangle 210"/>
          <p:cNvSpPr>
            <a:spLocks noChangeArrowheads="1"/>
          </p:cNvSpPr>
          <p:nvPr/>
        </p:nvSpPr>
        <p:spPr bwMode="auto">
          <a:xfrm>
            <a:off x="3995738" y="2645866"/>
            <a:ext cx="1216025" cy="369887"/>
          </a:xfrm>
          <a:prstGeom prst="rect">
            <a:avLst/>
          </a:prstGeom>
          <a:solidFill>
            <a:schemeClr val="tx2"/>
          </a:solidFill>
          <a:ln w="317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hu-HU" altLang="hu-HU" b="1">
                <a:solidFill>
                  <a:schemeClr val="bg1"/>
                </a:solidFill>
              </a:rPr>
              <a:t>kiolvasás</a:t>
            </a:r>
          </a:p>
        </p:txBody>
      </p:sp>
      <p:sp>
        <p:nvSpPr>
          <p:cNvPr id="411" name="Rectangle 211"/>
          <p:cNvSpPr>
            <a:spLocks noChangeArrowheads="1"/>
          </p:cNvSpPr>
          <p:nvPr/>
        </p:nvSpPr>
        <p:spPr bwMode="auto">
          <a:xfrm>
            <a:off x="1547813" y="3961903"/>
            <a:ext cx="1905000" cy="385763"/>
          </a:xfrm>
          <a:prstGeom prst="rect">
            <a:avLst/>
          </a:prstGeom>
          <a:solidFill>
            <a:srgbClr val="00FFFF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hu-HU" altLang="hu-HU" b="1">
                <a:solidFill>
                  <a:srgbClr val="FF0000"/>
                </a:solidFill>
              </a:rPr>
              <a:t>(de)interleaving</a:t>
            </a:r>
          </a:p>
        </p:txBody>
      </p:sp>
      <p:grpSp>
        <p:nvGrpSpPr>
          <p:cNvPr id="412" name="Group 212"/>
          <p:cNvGrpSpPr>
            <a:grpSpLocks/>
          </p:cNvGrpSpPr>
          <p:nvPr/>
        </p:nvGrpSpPr>
        <p:grpSpPr bwMode="auto">
          <a:xfrm>
            <a:off x="3708400" y="3304678"/>
            <a:ext cx="1727200" cy="1727200"/>
            <a:chOff x="2336" y="1026"/>
            <a:chExt cx="1088" cy="1088"/>
          </a:xfrm>
        </p:grpSpPr>
        <p:sp>
          <p:nvSpPr>
            <p:cNvPr id="413" name="Rectangle 213"/>
            <p:cNvSpPr>
              <a:spLocks noChangeArrowheads="1"/>
            </p:cNvSpPr>
            <p:nvPr/>
          </p:nvSpPr>
          <p:spPr bwMode="auto">
            <a:xfrm>
              <a:off x="3288" y="1026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b</a:t>
              </a:r>
            </a:p>
          </p:txBody>
        </p:sp>
        <p:sp>
          <p:nvSpPr>
            <p:cNvPr id="414" name="Rectangle 214"/>
            <p:cNvSpPr>
              <a:spLocks noChangeArrowheads="1"/>
            </p:cNvSpPr>
            <p:nvPr/>
          </p:nvSpPr>
          <p:spPr bwMode="auto">
            <a:xfrm>
              <a:off x="3153" y="1026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  <a:endParaRPr lang="hu-HU" altLang="hu-HU" sz="1400"/>
            </a:p>
          </p:txBody>
        </p:sp>
        <p:sp>
          <p:nvSpPr>
            <p:cNvPr id="415" name="Rectangle 215"/>
            <p:cNvSpPr>
              <a:spLocks noChangeArrowheads="1"/>
            </p:cNvSpPr>
            <p:nvPr/>
          </p:nvSpPr>
          <p:spPr bwMode="auto">
            <a:xfrm>
              <a:off x="3016" y="1026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416" name="Rectangle 216"/>
            <p:cNvSpPr>
              <a:spLocks noChangeArrowheads="1"/>
            </p:cNvSpPr>
            <p:nvPr/>
          </p:nvSpPr>
          <p:spPr bwMode="auto">
            <a:xfrm>
              <a:off x="2881" y="1026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417" name="Rectangle 217"/>
            <p:cNvSpPr>
              <a:spLocks noChangeArrowheads="1"/>
            </p:cNvSpPr>
            <p:nvPr/>
          </p:nvSpPr>
          <p:spPr bwMode="auto">
            <a:xfrm>
              <a:off x="2745" y="1026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t</a:t>
              </a:r>
            </a:p>
          </p:txBody>
        </p:sp>
        <p:sp>
          <p:nvSpPr>
            <p:cNvPr id="418" name="Rectangle 218"/>
            <p:cNvSpPr>
              <a:spLocks noChangeArrowheads="1"/>
            </p:cNvSpPr>
            <p:nvPr/>
          </p:nvSpPr>
          <p:spPr bwMode="auto">
            <a:xfrm>
              <a:off x="2609" y="1026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19" name="Rectangle 219"/>
            <p:cNvSpPr>
              <a:spLocks noChangeArrowheads="1"/>
            </p:cNvSpPr>
            <p:nvPr/>
          </p:nvSpPr>
          <p:spPr bwMode="auto">
            <a:xfrm>
              <a:off x="2473" y="1026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420" name="Rectangle 220"/>
            <p:cNvSpPr>
              <a:spLocks noChangeArrowheads="1"/>
            </p:cNvSpPr>
            <p:nvPr/>
          </p:nvSpPr>
          <p:spPr bwMode="auto">
            <a:xfrm>
              <a:off x="2337" y="1026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421" name="Rectangle 221"/>
            <p:cNvSpPr>
              <a:spLocks noChangeArrowheads="1"/>
            </p:cNvSpPr>
            <p:nvPr/>
          </p:nvSpPr>
          <p:spPr bwMode="auto">
            <a:xfrm>
              <a:off x="3288" y="116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422" name="Rectangle 222"/>
            <p:cNvSpPr>
              <a:spLocks noChangeArrowheads="1"/>
            </p:cNvSpPr>
            <p:nvPr/>
          </p:nvSpPr>
          <p:spPr bwMode="auto">
            <a:xfrm>
              <a:off x="3152" y="116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y</a:t>
              </a:r>
            </a:p>
          </p:txBody>
        </p:sp>
        <p:sp>
          <p:nvSpPr>
            <p:cNvPr id="423" name="Rectangle 223"/>
            <p:cNvSpPr>
              <a:spLocks noChangeArrowheads="1"/>
            </p:cNvSpPr>
            <p:nvPr/>
          </p:nvSpPr>
          <p:spPr bwMode="auto">
            <a:xfrm>
              <a:off x="3016" y="116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424" name="Rectangle 224"/>
            <p:cNvSpPr>
              <a:spLocks noChangeArrowheads="1"/>
            </p:cNvSpPr>
            <p:nvPr/>
          </p:nvSpPr>
          <p:spPr bwMode="auto">
            <a:xfrm>
              <a:off x="2880" y="116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425" name="Rectangle 225"/>
            <p:cNvSpPr>
              <a:spLocks noChangeArrowheads="1"/>
            </p:cNvSpPr>
            <p:nvPr/>
          </p:nvSpPr>
          <p:spPr bwMode="auto">
            <a:xfrm>
              <a:off x="2744" y="116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426" name="Rectangle 226"/>
            <p:cNvSpPr>
              <a:spLocks noChangeArrowheads="1"/>
            </p:cNvSpPr>
            <p:nvPr/>
          </p:nvSpPr>
          <p:spPr bwMode="auto">
            <a:xfrm>
              <a:off x="2608" y="1162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27" name="Rectangle 227"/>
            <p:cNvSpPr>
              <a:spLocks noChangeArrowheads="1"/>
            </p:cNvSpPr>
            <p:nvPr/>
          </p:nvSpPr>
          <p:spPr bwMode="auto">
            <a:xfrm>
              <a:off x="2472" y="116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428" name="Rectangle 228"/>
            <p:cNvSpPr>
              <a:spLocks noChangeArrowheads="1"/>
            </p:cNvSpPr>
            <p:nvPr/>
          </p:nvSpPr>
          <p:spPr bwMode="auto">
            <a:xfrm>
              <a:off x="2336" y="116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429" name="Rectangle 229"/>
            <p:cNvSpPr>
              <a:spLocks noChangeArrowheads="1"/>
            </p:cNvSpPr>
            <p:nvPr/>
          </p:nvSpPr>
          <p:spPr bwMode="auto">
            <a:xfrm>
              <a:off x="2336" y="129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t</a:t>
              </a:r>
            </a:p>
          </p:txBody>
        </p:sp>
        <p:sp>
          <p:nvSpPr>
            <p:cNvPr id="430" name="Rectangle 230"/>
            <p:cNvSpPr>
              <a:spLocks noChangeArrowheads="1"/>
            </p:cNvSpPr>
            <p:nvPr/>
          </p:nvSpPr>
          <p:spPr bwMode="auto">
            <a:xfrm>
              <a:off x="2472" y="129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31" name="Rectangle 231"/>
            <p:cNvSpPr>
              <a:spLocks noChangeArrowheads="1"/>
            </p:cNvSpPr>
            <p:nvPr/>
          </p:nvSpPr>
          <p:spPr bwMode="auto">
            <a:xfrm>
              <a:off x="2608" y="1298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32" name="Rectangle 232"/>
            <p:cNvSpPr>
              <a:spLocks noChangeArrowheads="1"/>
            </p:cNvSpPr>
            <p:nvPr/>
          </p:nvSpPr>
          <p:spPr bwMode="auto">
            <a:xfrm>
              <a:off x="2744" y="129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433" name="Rectangle 233"/>
            <p:cNvSpPr>
              <a:spLocks noChangeArrowheads="1"/>
            </p:cNvSpPr>
            <p:nvPr/>
          </p:nvSpPr>
          <p:spPr bwMode="auto">
            <a:xfrm>
              <a:off x="2880" y="129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l</a:t>
              </a:r>
            </a:p>
          </p:txBody>
        </p:sp>
        <p:sp>
          <p:nvSpPr>
            <p:cNvPr id="434" name="Rectangle 234"/>
            <p:cNvSpPr>
              <a:spLocks noChangeArrowheads="1"/>
            </p:cNvSpPr>
            <p:nvPr/>
          </p:nvSpPr>
          <p:spPr bwMode="auto">
            <a:xfrm>
              <a:off x="3016" y="129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g</a:t>
              </a:r>
            </a:p>
          </p:txBody>
        </p:sp>
        <p:sp>
          <p:nvSpPr>
            <p:cNvPr id="435" name="Rectangle 235"/>
            <p:cNvSpPr>
              <a:spLocks noChangeArrowheads="1"/>
            </p:cNvSpPr>
            <p:nvPr/>
          </p:nvSpPr>
          <p:spPr bwMode="auto">
            <a:xfrm>
              <a:off x="3152" y="129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436" name="Rectangle 236"/>
            <p:cNvSpPr>
              <a:spLocks noChangeArrowheads="1"/>
            </p:cNvSpPr>
            <p:nvPr/>
          </p:nvSpPr>
          <p:spPr bwMode="auto">
            <a:xfrm>
              <a:off x="3288" y="129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437" name="Rectangle 237"/>
            <p:cNvSpPr>
              <a:spLocks noChangeArrowheads="1"/>
            </p:cNvSpPr>
            <p:nvPr/>
          </p:nvSpPr>
          <p:spPr bwMode="auto">
            <a:xfrm>
              <a:off x="2336" y="143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438" name="Rectangle 238"/>
            <p:cNvSpPr>
              <a:spLocks noChangeArrowheads="1"/>
            </p:cNvSpPr>
            <p:nvPr/>
          </p:nvSpPr>
          <p:spPr bwMode="auto">
            <a:xfrm>
              <a:off x="2472" y="143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439" name="Rectangle 239"/>
            <p:cNvSpPr>
              <a:spLocks noChangeArrowheads="1"/>
            </p:cNvSpPr>
            <p:nvPr/>
          </p:nvSpPr>
          <p:spPr bwMode="auto">
            <a:xfrm>
              <a:off x="2608" y="1434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40" name="Rectangle 240"/>
            <p:cNvSpPr>
              <a:spLocks noChangeArrowheads="1"/>
            </p:cNvSpPr>
            <p:nvPr/>
          </p:nvSpPr>
          <p:spPr bwMode="auto">
            <a:xfrm>
              <a:off x="2744" y="143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41" name="Rectangle 241"/>
            <p:cNvSpPr>
              <a:spLocks noChangeArrowheads="1"/>
            </p:cNvSpPr>
            <p:nvPr/>
          </p:nvSpPr>
          <p:spPr bwMode="auto">
            <a:xfrm>
              <a:off x="2880" y="143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h</a:t>
              </a:r>
            </a:p>
          </p:txBody>
        </p:sp>
        <p:sp>
          <p:nvSpPr>
            <p:cNvPr id="442" name="Rectangle 242"/>
            <p:cNvSpPr>
              <a:spLocks noChangeArrowheads="1"/>
            </p:cNvSpPr>
            <p:nvPr/>
          </p:nvSpPr>
          <p:spPr bwMode="auto">
            <a:xfrm>
              <a:off x="3016" y="143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443" name="Rectangle 243"/>
            <p:cNvSpPr>
              <a:spLocks noChangeArrowheads="1"/>
            </p:cNvSpPr>
            <p:nvPr/>
          </p:nvSpPr>
          <p:spPr bwMode="auto">
            <a:xfrm>
              <a:off x="3152" y="143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g</a:t>
              </a:r>
            </a:p>
          </p:txBody>
        </p:sp>
        <p:sp>
          <p:nvSpPr>
            <p:cNvPr id="444" name="Rectangle 244"/>
            <p:cNvSpPr>
              <a:spLocks noChangeArrowheads="1"/>
            </p:cNvSpPr>
            <p:nvPr/>
          </p:nvSpPr>
          <p:spPr bwMode="auto">
            <a:xfrm>
              <a:off x="3288" y="1434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y</a:t>
              </a:r>
            </a:p>
          </p:txBody>
        </p:sp>
        <p:sp>
          <p:nvSpPr>
            <p:cNvPr id="445" name="Rectangle 245"/>
            <p:cNvSpPr>
              <a:spLocks noChangeArrowheads="1"/>
            </p:cNvSpPr>
            <p:nvPr/>
          </p:nvSpPr>
          <p:spPr bwMode="auto">
            <a:xfrm>
              <a:off x="3288" y="157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d</a:t>
              </a:r>
            </a:p>
          </p:txBody>
        </p:sp>
        <p:sp>
          <p:nvSpPr>
            <p:cNvPr id="446" name="Rectangle 246"/>
            <p:cNvSpPr>
              <a:spLocks noChangeArrowheads="1"/>
            </p:cNvSpPr>
            <p:nvPr/>
          </p:nvSpPr>
          <p:spPr bwMode="auto">
            <a:xfrm>
              <a:off x="3152" y="157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447" name="Rectangle 247"/>
            <p:cNvSpPr>
              <a:spLocks noChangeArrowheads="1"/>
            </p:cNvSpPr>
            <p:nvPr/>
          </p:nvSpPr>
          <p:spPr bwMode="auto">
            <a:xfrm>
              <a:off x="3016" y="157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e</a:t>
              </a:r>
            </a:p>
          </p:txBody>
        </p:sp>
        <p:sp>
          <p:nvSpPr>
            <p:cNvPr id="448" name="Rectangle 248"/>
            <p:cNvSpPr>
              <a:spLocks noChangeArrowheads="1"/>
            </p:cNvSpPr>
            <p:nvPr/>
          </p:nvSpPr>
          <p:spPr bwMode="auto">
            <a:xfrm>
              <a:off x="2880" y="157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k</a:t>
              </a:r>
            </a:p>
          </p:txBody>
        </p:sp>
        <p:sp>
          <p:nvSpPr>
            <p:cNvPr id="449" name="Rectangle 249"/>
            <p:cNvSpPr>
              <a:spLocks noChangeArrowheads="1"/>
            </p:cNvSpPr>
            <p:nvPr/>
          </p:nvSpPr>
          <p:spPr bwMode="auto">
            <a:xfrm>
              <a:off x="2744" y="157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50" name="Rectangle 250"/>
            <p:cNvSpPr>
              <a:spLocks noChangeArrowheads="1"/>
            </p:cNvSpPr>
            <p:nvPr/>
          </p:nvSpPr>
          <p:spPr bwMode="auto">
            <a:xfrm>
              <a:off x="2608" y="1570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51" name="Rectangle 251"/>
            <p:cNvSpPr>
              <a:spLocks noChangeArrowheads="1"/>
            </p:cNvSpPr>
            <p:nvPr/>
          </p:nvSpPr>
          <p:spPr bwMode="auto">
            <a:xfrm>
              <a:off x="2472" y="157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452" name="Rectangle 252"/>
            <p:cNvSpPr>
              <a:spLocks noChangeArrowheads="1"/>
            </p:cNvSpPr>
            <p:nvPr/>
          </p:nvSpPr>
          <p:spPr bwMode="auto">
            <a:xfrm>
              <a:off x="2336" y="1570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53" name="Rectangle 253"/>
            <p:cNvSpPr>
              <a:spLocks noChangeArrowheads="1"/>
            </p:cNvSpPr>
            <p:nvPr/>
          </p:nvSpPr>
          <p:spPr bwMode="auto">
            <a:xfrm>
              <a:off x="3288" y="1706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454" name="Rectangle 254"/>
            <p:cNvSpPr>
              <a:spLocks noChangeArrowheads="1"/>
            </p:cNvSpPr>
            <p:nvPr/>
          </p:nvSpPr>
          <p:spPr bwMode="auto">
            <a:xfrm>
              <a:off x="3152" y="1706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455" name="Rectangle 255"/>
            <p:cNvSpPr>
              <a:spLocks noChangeArrowheads="1"/>
            </p:cNvSpPr>
            <p:nvPr/>
          </p:nvSpPr>
          <p:spPr bwMode="auto">
            <a:xfrm>
              <a:off x="3016" y="1706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v</a:t>
              </a:r>
            </a:p>
          </p:txBody>
        </p:sp>
        <p:sp>
          <p:nvSpPr>
            <p:cNvPr id="456" name="Rectangle 256"/>
            <p:cNvSpPr>
              <a:spLocks noChangeArrowheads="1"/>
            </p:cNvSpPr>
            <p:nvPr/>
          </p:nvSpPr>
          <p:spPr bwMode="auto">
            <a:xfrm>
              <a:off x="2880" y="1706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457" name="Rectangle 257"/>
            <p:cNvSpPr>
              <a:spLocks noChangeArrowheads="1"/>
            </p:cNvSpPr>
            <p:nvPr/>
          </p:nvSpPr>
          <p:spPr bwMode="auto">
            <a:xfrm>
              <a:off x="2744" y="1706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58" name="Rectangle 258"/>
            <p:cNvSpPr>
              <a:spLocks noChangeArrowheads="1"/>
            </p:cNvSpPr>
            <p:nvPr/>
          </p:nvSpPr>
          <p:spPr bwMode="auto">
            <a:xfrm>
              <a:off x="2608" y="1706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59" name="Rectangle 259"/>
            <p:cNvSpPr>
              <a:spLocks noChangeArrowheads="1"/>
            </p:cNvSpPr>
            <p:nvPr/>
          </p:nvSpPr>
          <p:spPr bwMode="auto">
            <a:xfrm>
              <a:off x="2472" y="1706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460" name="Rectangle 260"/>
            <p:cNvSpPr>
              <a:spLocks noChangeArrowheads="1"/>
            </p:cNvSpPr>
            <p:nvPr/>
          </p:nvSpPr>
          <p:spPr bwMode="auto">
            <a:xfrm>
              <a:off x="2336" y="1706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61" name="Rectangle 261"/>
            <p:cNvSpPr>
              <a:spLocks noChangeArrowheads="1"/>
            </p:cNvSpPr>
            <p:nvPr/>
          </p:nvSpPr>
          <p:spPr bwMode="auto">
            <a:xfrm>
              <a:off x="2336" y="184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62" name="Rectangle 262"/>
            <p:cNvSpPr>
              <a:spLocks noChangeArrowheads="1"/>
            </p:cNvSpPr>
            <p:nvPr/>
          </p:nvSpPr>
          <p:spPr bwMode="auto">
            <a:xfrm>
              <a:off x="2472" y="184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r</a:t>
              </a:r>
            </a:p>
          </p:txBody>
        </p:sp>
        <p:sp>
          <p:nvSpPr>
            <p:cNvPr id="463" name="Rectangle 263"/>
            <p:cNvSpPr>
              <a:spLocks noChangeArrowheads="1"/>
            </p:cNvSpPr>
            <p:nvPr/>
          </p:nvSpPr>
          <p:spPr bwMode="auto">
            <a:xfrm>
              <a:off x="2608" y="1842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64" name="Rectangle 264"/>
            <p:cNvSpPr>
              <a:spLocks noChangeArrowheads="1"/>
            </p:cNvSpPr>
            <p:nvPr/>
          </p:nvSpPr>
          <p:spPr bwMode="auto">
            <a:xfrm>
              <a:off x="2744" y="184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v</a:t>
              </a:r>
            </a:p>
          </p:txBody>
        </p:sp>
        <p:sp>
          <p:nvSpPr>
            <p:cNvPr id="465" name="Rectangle 265"/>
            <p:cNvSpPr>
              <a:spLocks noChangeArrowheads="1"/>
            </p:cNvSpPr>
            <p:nvPr/>
          </p:nvSpPr>
          <p:spPr bwMode="auto">
            <a:xfrm>
              <a:off x="2880" y="184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466" name="Rectangle 266"/>
            <p:cNvSpPr>
              <a:spLocks noChangeArrowheads="1"/>
            </p:cNvSpPr>
            <p:nvPr/>
          </p:nvSpPr>
          <p:spPr bwMode="auto">
            <a:xfrm>
              <a:off x="3016" y="184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467" name="Rectangle 267"/>
            <p:cNvSpPr>
              <a:spLocks noChangeArrowheads="1"/>
            </p:cNvSpPr>
            <p:nvPr/>
          </p:nvSpPr>
          <p:spPr bwMode="auto">
            <a:xfrm>
              <a:off x="3152" y="184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468" name="Rectangle 268"/>
            <p:cNvSpPr>
              <a:spLocks noChangeArrowheads="1"/>
            </p:cNvSpPr>
            <p:nvPr/>
          </p:nvSpPr>
          <p:spPr bwMode="auto">
            <a:xfrm>
              <a:off x="3288" y="1842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r</a:t>
              </a:r>
            </a:p>
          </p:txBody>
        </p:sp>
        <p:sp>
          <p:nvSpPr>
            <p:cNvPr id="469" name="Rectangle 269"/>
            <p:cNvSpPr>
              <a:spLocks noChangeArrowheads="1"/>
            </p:cNvSpPr>
            <p:nvPr/>
          </p:nvSpPr>
          <p:spPr bwMode="auto">
            <a:xfrm>
              <a:off x="2336" y="197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470" name="Rectangle 270"/>
            <p:cNvSpPr>
              <a:spLocks noChangeArrowheads="1"/>
            </p:cNvSpPr>
            <p:nvPr/>
          </p:nvSpPr>
          <p:spPr bwMode="auto">
            <a:xfrm>
              <a:off x="2472" y="197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71" name="Rectangle 271"/>
            <p:cNvSpPr>
              <a:spLocks noChangeArrowheads="1"/>
            </p:cNvSpPr>
            <p:nvPr/>
          </p:nvSpPr>
          <p:spPr bwMode="auto">
            <a:xfrm>
              <a:off x="2608" y="1978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72" name="Rectangle 272"/>
            <p:cNvSpPr>
              <a:spLocks noChangeArrowheads="1"/>
            </p:cNvSpPr>
            <p:nvPr/>
          </p:nvSpPr>
          <p:spPr bwMode="auto">
            <a:xfrm>
              <a:off x="2744" y="197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e</a:t>
              </a:r>
            </a:p>
          </p:txBody>
        </p:sp>
        <p:sp>
          <p:nvSpPr>
            <p:cNvPr id="473" name="Rectangle 273"/>
            <p:cNvSpPr>
              <a:spLocks noChangeArrowheads="1"/>
            </p:cNvSpPr>
            <p:nvPr/>
          </p:nvSpPr>
          <p:spPr bwMode="auto">
            <a:xfrm>
              <a:off x="2880" y="197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474" name="Rectangle 274"/>
            <p:cNvSpPr>
              <a:spLocks noChangeArrowheads="1"/>
            </p:cNvSpPr>
            <p:nvPr/>
          </p:nvSpPr>
          <p:spPr bwMode="auto">
            <a:xfrm>
              <a:off x="3016" y="197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475" name="Rectangle 275"/>
            <p:cNvSpPr>
              <a:spLocks noChangeArrowheads="1"/>
            </p:cNvSpPr>
            <p:nvPr/>
          </p:nvSpPr>
          <p:spPr bwMode="auto">
            <a:xfrm>
              <a:off x="3152" y="197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476" name="Rectangle 276"/>
            <p:cNvSpPr>
              <a:spLocks noChangeArrowheads="1"/>
            </p:cNvSpPr>
            <p:nvPr/>
          </p:nvSpPr>
          <p:spPr bwMode="auto">
            <a:xfrm>
              <a:off x="3288" y="197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.</a:t>
              </a:r>
            </a:p>
          </p:txBody>
        </p:sp>
      </p:grpSp>
      <p:grpSp>
        <p:nvGrpSpPr>
          <p:cNvPr id="477" name="Group 277"/>
          <p:cNvGrpSpPr>
            <a:grpSpLocks/>
          </p:cNvGrpSpPr>
          <p:nvPr/>
        </p:nvGrpSpPr>
        <p:grpSpPr bwMode="auto">
          <a:xfrm>
            <a:off x="1116013" y="5239841"/>
            <a:ext cx="6911975" cy="1006475"/>
            <a:chOff x="703" y="3431"/>
            <a:chExt cx="4354" cy="634"/>
          </a:xfrm>
        </p:grpSpPr>
        <p:sp>
          <p:nvSpPr>
            <p:cNvPr id="478" name="Rectangle 278"/>
            <p:cNvSpPr>
              <a:spLocks noChangeArrowheads="1"/>
            </p:cNvSpPr>
            <p:nvPr/>
          </p:nvSpPr>
          <p:spPr bwMode="auto">
            <a:xfrm>
              <a:off x="2744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479" name="Rectangle 279"/>
            <p:cNvSpPr>
              <a:spLocks noChangeArrowheads="1"/>
            </p:cNvSpPr>
            <p:nvPr/>
          </p:nvSpPr>
          <p:spPr bwMode="auto">
            <a:xfrm>
              <a:off x="2880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t</a:t>
              </a:r>
            </a:p>
          </p:txBody>
        </p:sp>
        <p:sp>
          <p:nvSpPr>
            <p:cNvPr id="480" name="Rectangle 280"/>
            <p:cNvSpPr>
              <a:spLocks noChangeArrowheads="1"/>
            </p:cNvSpPr>
            <p:nvPr/>
          </p:nvSpPr>
          <p:spPr bwMode="auto">
            <a:xfrm>
              <a:off x="3016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81" name="Rectangle 281"/>
            <p:cNvSpPr>
              <a:spLocks noChangeArrowheads="1"/>
            </p:cNvSpPr>
            <p:nvPr/>
          </p:nvSpPr>
          <p:spPr bwMode="auto">
            <a:xfrm>
              <a:off x="3152" y="3748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82" name="Rectangle 282"/>
            <p:cNvSpPr>
              <a:spLocks noChangeArrowheads="1"/>
            </p:cNvSpPr>
            <p:nvPr/>
          </p:nvSpPr>
          <p:spPr bwMode="auto">
            <a:xfrm>
              <a:off x="3288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483" name="Rectangle 283"/>
            <p:cNvSpPr>
              <a:spLocks noChangeArrowheads="1"/>
            </p:cNvSpPr>
            <p:nvPr/>
          </p:nvSpPr>
          <p:spPr bwMode="auto">
            <a:xfrm>
              <a:off x="3424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l</a:t>
              </a:r>
            </a:p>
          </p:txBody>
        </p:sp>
        <p:sp>
          <p:nvSpPr>
            <p:cNvPr id="484" name="Rectangle 284"/>
            <p:cNvSpPr>
              <a:spLocks noChangeArrowheads="1"/>
            </p:cNvSpPr>
            <p:nvPr/>
          </p:nvSpPr>
          <p:spPr bwMode="auto">
            <a:xfrm>
              <a:off x="3560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g</a:t>
              </a:r>
            </a:p>
          </p:txBody>
        </p:sp>
        <p:sp>
          <p:nvSpPr>
            <p:cNvPr id="485" name="Rectangle 285"/>
            <p:cNvSpPr>
              <a:spLocks noChangeArrowheads="1"/>
            </p:cNvSpPr>
            <p:nvPr/>
          </p:nvSpPr>
          <p:spPr bwMode="auto">
            <a:xfrm>
              <a:off x="3696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486" name="Rectangle 286"/>
            <p:cNvSpPr>
              <a:spLocks noChangeArrowheads="1"/>
            </p:cNvSpPr>
            <p:nvPr/>
          </p:nvSpPr>
          <p:spPr bwMode="auto">
            <a:xfrm>
              <a:off x="3832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487" name="Rectangle 287"/>
            <p:cNvSpPr>
              <a:spLocks noChangeArrowheads="1"/>
            </p:cNvSpPr>
            <p:nvPr/>
          </p:nvSpPr>
          <p:spPr bwMode="auto">
            <a:xfrm>
              <a:off x="3968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488" name="Rectangle 288"/>
            <p:cNvSpPr>
              <a:spLocks noChangeArrowheads="1"/>
            </p:cNvSpPr>
            <p:nvPr/>
          </p:nvSpPr>
          <p:spPr bwMode="auto">
            <a:xfrm>
              <a:off x="4104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489" name="Rectangle 289"/>
            <p:cNvSpPr>
              <a:spLocks noChangeArrowheads="1"/>
            </p:cNvSpPr>
            <p:nvPr/>
          </p:nvSpPr>
          <p:spPr bwMode="auto">
            <a:xfrm>
              <a:off x="4240" y="3748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90" name="Rectangle 290"/>
            <p:cNvSpPr>
              <a:spLocks noChangeArrowheads="1"/>
            </p:cNvSpPr>
            <p:nvPr/>
          </p:nvSpPr>
          <p:spPr bwMode="auto">
            <a:xfrm>
              <a:off x="4376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491" name="Rectangle 291"/>
            <p:cNvSpPr>
              <a:spLocks noChangeArrowheads="1"/>
            </p:cNvSpPr>
            <p:nvPr/>
          </p:nvSpPr>
          <p:spPr bwMode="auto">
            <a:xfrm>
              <a:off x="4512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h</a:t>
              </a:r>
            </a:p>
          </p:txBody>
        </p:sp>
        <p:sp>
          <p:nvSpPr>
            <p:cNvPr id="492" name="Rectangle 292"/>
            <p:cNvSpPr>
              <a:spLocks noChangeArrowheads="1"/>
            </p:cNvSpPr>
            <p:nvPr/>
          </p:nvSpPr>
          <p:spPr bwMode="auto">
            <a:xfrm>
              <a:off x="4648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493" name="Rectangle 293"/>
            <p:cNvSpPr>
              <a:spLocks noChangeArrowheads="1"/>
            </p:cNvSpPr>
            <p:nvPr/>
          </p:nvSpPr>
          <p:spPr bwMode="auto">
            <a:xfrm>
              <a:off x="4784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g</a:t>
              </a:r>
            </a:p>
          </p:txBody>
        </p:sp>
        <p:sp>
          <p:nvSpPr>
            <p:cNvPr id="494" name="Rectangle 294"/>
            <p:cNvSpPr>
              <a:spLocks noChangeArrowheads="1"/>
            </p:cNvSpPr>
            <p:nvPr/>
          </p:nvSpPr>
          <p:spPr bwMode="auto">
            <a:xfrm>
              <a:off x="4920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y</a:t>
              </a:r>
            </a:p>
          </p:txBody>
        </p:sp>
        <p:sp>
          <p:nvSpPr>
            <p:cNvPr id="495" name="Rectangle 295"/>
            <p:cNvSpPr>
              <a:spLocks noChangeArrowheads="1"/>
            </p:cNvSpPr>
            <p:nvPr/>
          </p:nvSpPr>
          <p:spPr bwMode="auto">
            <a:xfrm>
              <a:off x="2608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y</a:t>
              </a:r>
            </a:p>
          </p:txBody>
        </p:sp>
        <p:sp>
          <p:nvSpPr>
            <p:cNvPr id="496" name="Rectangle 296"/>
            <p:cNvSpPr>
              <a:spLocks noChangeArrowheads="1"/>
            </p:cNvSpPr>
            <p:nvPr/>
          </p:nvSpPr>
          <p:spPr bwMode="auto">
            <a:xfrm>
              <a:off x="2472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497" name="Rectangle 297"/>
            <p:cNvSpPr>
              <a:spLocks noChangeArrowheads="1"/>
            </p:cNvSpPr>
            <p:nvPr/>
          </p:nvSpPr>
          <p:spPr bwMode="auto">
            <a:xfrm>
              <a:off x="2336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498" name="Rectangle 298"/>
            <p:cNvSpPr>
              <a:spLocks noChangeArrowheads="1"/>
            </p:cNvSpPr>
            <p:nvPr/>
          </p:nvSpPr>
          <p:spPr bwMode="auto">
            <a:xfrm>
              <a:off x="2200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499" name="Rectangle 299"/>
            <p:cNvSpPr>
              <a:spLocks noChangeArrowheads="1"/>
            </p:cNvSpPr>
            <p:nvPr/>
          </p:nvSpPr>
          <p:spPr bwMode="auto">
            <a:xfrm>
              <a:off x="2064" y="3748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500" name="Rectangle 300"/>
            <p:cNvSpPr>
              <a:spLocks noChangeArrowheads="1"/>
            </p:cNvSpPr>
            <p:nvPr/>
          </p:nvSpPr>
          <p:spPr bwMode="auto">
            <a:xfrm>
              <a:off x="1928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501" name="Rectangle 301"/>
            <p:cNvSpPr>
              <a:spLocks noChangeArrowheads="1"/>
            </p:cNvSpPr>
            <p:nvPr/>
          </p:nvSpPr>
          <p:spPr bwMode="auto">
            <a:xfrm>
              <a:off x="1792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502" name="Rectangle 302"/>
            <p:cNvSpPr>
              <a:spLocks noChangeArrowheads="1"/>
            </p:cNvSpPr>
            <p:nvPr/>
          </p:nvSpPr>
          <p:spPr bwMode="auto">
            <a:xfrm>
              <a:off x="1655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b</a:t>
              </a:r>
            </a:p>
          </p:txBody>
        </p:sp>
        <p:sp>
          <p:nvSpPr>
            <p:cNvPr id="503" name="Rectangle 303"/>
            <p:cNvSpPr>
              <a:spLocks noChangeArrowheads="1"/>
            </p:cNvSpPr>
            <p:nvPr/>
          </p:nvSpPr>
          <p:spPr bwMode="auto">
            <a:xfrm>
              <a:off x="1520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  <a:endParaRPr lang="hu-HU" altLang="hu-HU" sz="1400"/>
            </a:p>
          </p:txBody>
        </p:sp>
        <p:sp>
          <p:nvSpPr>
            <p:cNvPr id="504" name="Rectangle 304"/>
            <p:cNvSpPr>
              <a:spLocks noChangeArrowheads="1"/>
            </p:cNvSpPr>
            <p:nvPr/>
          </p:nvSpPr>
          <p:spPr bwMode="auto">
            <a:xfrm>
              <a:off x="1383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505" name="Rectangle 305"/>
            <p:cNvSpPr>
              <a:spLocks noChangeArrowheads="1"/>
            </p:cNvSpPr>
            <p:nvPr/>
          </p:nvSpPr>
          <p:spPr bwMode="auto">
            <a:xfrm>
              <a:off x="1248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506" name="Rectangle 306"/>
            <p:cNvSpPr>
              <a:spLocks noChangeArrowheads="1"/>
            </p:cNvSpPr>
            <p:nvPr/>
          </p:nvSpPr>
          <p:spPr bwMode="auto">
            <a:xfrm>
              <a:off x="1112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t</a:t>
              </a:r>
            </a:p>
          </p:txBody>
        </p:sp>
        <p:sp>
          <p:nvSpPr>
            <p:cNvPr id="507" name="Rectangle 307"/>
            <p:cNvSpPr>
              <a:spLocks noChangeArrowheads="1"/>
            </p:cNvSpPr>
            <p:nvPr/>
          </p:nvSpPr>
          <p:spPr bwMode="auto">
            <a:xfrm>
              <a:off x="976" y="3748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508" name="Rectangle 308"/>
            <p:cNvSpPr>
              <a:spLocks noChangeArrowheads="1"/>
            </p:cNvSpPr>
            <p:nvPr/>
          </p:nvSpPr>
          <p:spPr bwMode="auto">
            <a:xfrm>
              <a:off x="840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o</a:t>
              </a:r>
            </a:p>
          </p:txBody>
        </p:sp>
        <p:sp>
          <p:nvSpPr>
            <p:cNvPr id="509" name="Rectangle 309"/>
            <p:cNvSpPr>
              <a:spLocks noChangeArrowheads="1"/>
            </p:cNvSpPr>
            <p:nvPr/>
          </p:nvSpPr>
          <p:spPr bwMode="auto">
            <a:xfrm>
              <a:off x="704" y="3748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M</a:t>
              </a:r>
            </a:p>
          </p:txBody>
        </p:sp>
        <p:sp>
          <p:nvSpPr>
            <p:cNvPr id="510" name="Rectangle 310"/>
            <p:cNvSpPr>
              <a:spLocks noChangeArrowheads="1"/>
            </p:cNvSpPr>
            <p:nvPr/>
          </p:nvSpPr>
          <p:spPr bwMode="auto">
            <a:xfrm>
              <a:off x="2881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511" name="Rectangle 311"/>
            <p:cNvSpPr>
              <a:spLocks noChangeArrowheads="1"/>
            </p:cNvSpPr>
            <p:nvPr/>
          </p:nvSpPr>
          <p:spPr bwMode="auto">
            <a:xfrm>
              <a:off x="3017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r</a:t>
              </a:r>
            </a:p>
          </p:txBody>
        </p:sp>
        <p:sp>
          <p:nvSpPr>
            <p:cNvPr id="512" name="Rectangle 312"/>
            <p:cNvSpPr>
              <a:spLocks noChangeArrowheads="1"/>
            </p:cNvSpPr>
            <p:nvPr/>
          </p:nvSpPr>
          <p:spPr bwMode="auto">
            <a:xfrm>
              <a:off x="3153" y="3929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513" name="Rectangle 313"/>
            <p:cNvSpPr>
              <a:spLocks noChangeArrowheads="1"/>
            </p:cNvSpPr>
            <p:nvPr/>
          </p:nvSpPr>
          <p:spPr bwMode="auto">
            <a:xfrm>
              <a:off x="3289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v</a:t>
              </a:r>
            </a:p>
          </p:txBody>
        </p:sp>
        <p:sp>
          <p:nvSpPr>
            <p:cNvPr id="514" name="Rectangle 314"/>
            <p:cNvSpPr>
              <a:spLocks noChangeArrowheads="1"/>
            </p:cNvSpPr>
            <p:nvPr/>
          </p:nvSpPr>
          <p:spPr bwMode="auto">
            <a:xfrm>
              <a:off x="3425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515" name="Rectangle 315"/>
            <p:cNvSpPr>
              <a:spLocks noChangeArrowheads="1"/>
            </p:cNvSpPr>
            <p:nvPr/>
          </p:nvSpPr>
          <p:spPr bwMode="auto">
            <a:xfrm>
              <a:off x="3561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516" name="Rectangle 316"/>
            <p:cNvSpPr>
              <a:spLocks noChangeArrowheads="1"/>
            </p:cNvSpPr>
            <p:nvPr/>
          </p:nvSpPr>
          <p:spPr bwMode="auto">
            <a:xfrm>
              <a:off x="3697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517" name="Rectangle 317"/>
            <p:cNvSpPr>
              <a:spLocks noChangeArrowheads="1"/>
            </p:cNvSpPr>
            <p:nvPr/>
          </p:nvSpPr>
          <p:spPr bwMode="auto">
            <a:xfrm>
              <a:off x="3833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r</a:t>
              </a:r>
            </a:p>
          </p:txBody>
        </p:sp>
        <p:sp>
          <p:nvSpPr>
            <p:cNvPr id="518" name="Rectangle 318"/>
            <p:cNvSpPr>
              <a:spLocks noChangeArrowheads="1"/>
            </p:cNvSpPr>
            <p:nvPr/>
          </p:nvSpPr>
          <p:spPr bwMode="auto">
            <a:xfrm>
              <a:off x="3969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519" name="Rectangle 319"/>
            <p:cNvSpPr>
              <a:spLocks noChangeArrowheads="1"/>
            </p:cNvSpPr>
            <p:nvPr/>
          </p:nvSpPr>
          <p:spPr bwMode="auto">
            <a:xfrm>
              <a:off x="4105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520" name="Rectangle 320"/>
            <p:cNvSpPr>
              <a:spLocks noChangeArrowheads="1"/>
            </p:cNvSpPr>
            <p:nvPr/>
          </p:nvSpPr>
          <p:spPr bwMode="auto">
            <a:xfrm>
              <a:off x="4241" y="3929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521" name="Rectangle 321"/>
            <p:cNvSpPr>
              <a:spLocks noChangeArrowheads="1"/>
            </p:cNvSpPr>
            <p:nvPr/>
          </p:nvSpPr>
          <p:spPr bwMode="auto">
            <a:xfrm>
              <a:off x="4377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e</a:t>
              </a:r>
            </a:p>
          </p:txBody>
        </p:sp>
        <p:sp>
          <p:nvSpPr>
            <p:cNvPr id="522" name="Rectangle 322"/>
            <p:cNvSpPr>
              <a:spLocks noChangeArrowheads="1"/>
            </p:cNvSpPr>
            <p:nvPr/>
          </p:nvSpPr>
          <p:spPr bwMode="auto">
            <a:xfrm>
              <a:off x="4513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523" name="Rectangle 323"/>
            <p:cNvSpPr>
              <a:spLocks noChangeArrowheads="1"/>
            </p:cNvSpPr>
            <p:nvPr/>
          </p:nvSpPr>
          <p:spPr bwMode="auto">
            <a:xfrm>
              <a:off x="4649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n</a:t>
              </a:r>
            </a:p>
          </p:txBody>
        </p:sp>
        <p:sp>
          <p:nvSpPr>
            <p:cNvPr id="524" name="Rectangle 324"/>
            <p:cNvSpPr>
              <a:spLocks noChangeArrowheads="1"/>
            </p:cNvSpPr>
            <p:nvPr/>
          </p:nvSpPr>
          <p:spPr bwMode="auto">
            <a:xfrm>
              <a:off x="4785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525" name="Rectangle 325"/>
            <p:cNvSpPr>
              <a:spLocks noChangeArrowheads="1"/>
            </p:cNvSpPr>
            <p:nvPr/>
          </p:nvSpPr>
          <p:spPr bwMode="auto">
            <a:xfrm>
              <a:off x="4921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.</a:t>
              </a:r>
            </a:p>
          </p:txBody>
        </p:sp>
        <p:sp>
          <p:nvSpPr>
            <p:cNvPr id="526" name="Rectangle 326"/>
            <p:cNvSpPr>
              <a:spLocks noChangeArrowheads="1"/>
            </p:cNvSpPr>
            <p:nvPr/>
          </p:nvSpPr>
          <p:spPr bwMode="auto">
            <a:xfrm>
              <a:off x="2745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s</a:t>
              </a:r>
            </a:p>
          </p:txBody>
        </p:sp>
        <p:sp>
          <p:nvSpPr>
            <p:cNvPr id="527" name="Rectangle 327"/>
            <p:cNvSpPr>
              <a:spLocks noChangeArrowheads="1"/>
            </p:cNvSpPr>
            <p:nvPr/>
          </p:nvSpPr>
          <p:spPr bwMode="auto">
            <a:xfrm>
              <a:off x="2609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á</a:t>
              </a:r>
            </a:p>
          </p:txBody>
        </p:sp>
        <p:sp>
          <p:nvSpPr>
            <p:cNvPr id="528" name="Rectangle 328"/>
            <p:cNvSpPr>
              <a:spLocks noChangeArrowheads="1"/>
            </p:cNvSpPr>
            <p:nvPr/>
          </p:nvSpPr>
          <p:spPr bwMode="auto">
            <a:xfrm>
              <a:off x="2473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v</a:t>
              </a:r>
            </a:p>
          </p:txBody>
        </p:sp>
        <p:sp>
          <p:nvSpPr>
            <p:cNvPr id="529" name="Rectangle 329"/>
            <p:cNvSpPr>
              <a:spLocks noChangeArrowheads="1"/>
            </p:cNvSpPr>
            <p:nvPr/>
          </p:nvSpPr>
          <p:spPr bwMode="auto">
            <a:xfrm>
              <a:off x="2337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i</a:t>
              </a:r>
            </a:p>
          </p:txBody>
        </p:sp>
        <p:sp>
          <p:nvSpPr>
            <p:cNvPr id="530" name="Rectangle 330"/>
            <p:cNvSpPr>
              <a:spLocks noChangeArrowheads="1"/>
            </p:cNvSpPr>
            <p:nvPr/>
          </p:nvSpPr>
          <p:spPr bwMode="auto">
            <a:xfrm>
              <a:off x="2201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531" name="Rectangle 331"/>
            <p:cNvSpPr>
              <a:spLocks noChangeArrowheads="1"/>
            </p:cNvSpPr>
            <p:nvPr/>
          </p:nvSpPr>
          <p:spPr bwMode="auto">
            <a:xfrm>
              <a:off x="2065" y="3929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532" name="Rectangle 332"/>
            <p:cNvSpPr>
              <a:spLocks noChangeArrowheads="1"/>
            </p:cNvSpPr>
            <p:nvPr/>
          </p:nvSpPr>
          <p:spPr bwMode="auto">
            <a:xfrm>
              <a:off x="1929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533" name="Rectangle 333"/>
            <p:cNvSpPr>
              <a:spLocks noChangeArrowheads="1"/>
            </p:cNvSpPr>
            <p:nvPr/>
          </p:nvSpPr>
          <p:spPr bwMode="auto">
            <a:xfrm>
              <a:off x="1793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534" name="Rectangle 334"/>
            <p:cNvSpPr>
              <a:spLocks noChangeArrowheads="1"/>
            </p:cNvSpPr>
            <p:nvPr/>
          </p:nvSpPr>
          <p:spPr bwMode="auto">
            <a:xfrm>
              <a:off x="1657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d</a:t>
              </a:r>
            </a:p>
          </p:txBody>
        </p:sp>
        <p:sp>
          <p:nvSpPr>
            <p:cNvPr id="535" name="Rectangle 335"/>
            <p:cNvSpPr>
              <a:spLocks noChangeArrowheads="1"/>
            </p:cNvSpPr>
            <p:nvPr/>
          </p:nvSpPr>
          <p:spPr bwMode="auto">
            <a:xfrm>
              <a:off x="1521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z</a:t>
              </a:r>
            </a:p>
          </p:txBody>
        </p:sp>
        <p:sp>
          <p:nvSpPr>
            <p:cNvPr id="536" name="Rectangle 336"/>
            <p:cNvSpPr>
              <a:spLocks noChangeArrowheads="1"/>
            </p:cNvSpPr>
            <p:nvPr/>
          </p:nvSpPr>
          <p:spPr bwMode="auto">
            <a:xfrm>
              <a:off x="1385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e</a:t>
              </a:r>
            </a:p>
          </p:txBody>
        </p:sp>
        <p:sp>
          <p:nvSpPr>
            <p:cNvPr id="537" name="Rectangle 337"/>
            <p:cNvSpPr>
              <a:spLocks noChangeArrowheads="1"/>
            </p:cNvSpPr>
            <p:nvPr/>
          </p:nvSpPr>
          <p:spPr bwMode="auto">
            <a:xfrm>
              <a:off x="1249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k</a:t>
              </a:r>
            </a:p>
          </p:txBody>
        </p:sp>
        <p:sp>
          <p:nvSpPr>
            <p:cNvPr id="538" name="Rectangle 338"/>
            <p:cNvSpPr>
              <a:spLocks noChangeArrowheads="1"/>
            </p:cNvSpPr>
            <p:nvPr/>
          </p:nvSpPr>
          <p:spPr bwMode="auto">
            <a:xfrm>
              <a:off x="1113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539" name="Rectangle 339"/>
            <p:cNvSpPr>
              <a:spLocks noChangeArrowheads="1"/>
            </p:cNvSpPr>
            <p:nvPr/>
          </p:nvSpPr>
          <p:spPr bwMode="auto">
            <a:xfrm>
              <a:off x="977" y="3929"/>
              <a:ext cx="136" cy="136"/>
            </a:xfrm>
            <a:prstGeom prst="rect">
              <a:avLst/>
            </a:prstGeom>
            <a:solidFill>
              <a:srgbClr val="00FFFF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540" name="Rectangle 340"/>
            <p:cNvSpPr>
              <a:spLocks noChangeArrowheads="1"/>
            </p:cNvSpPr>
            <p:nvPr/>
          </p:nvSpPr>
          <p:spPr bwMode="auto">
            <a:xfrm>
              <a:off x="841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r>
                <a:rPr lang="hu-HU" altLang="hu-HU" sz="1200"/>
                <a:t>a</a:t>
              </a:r>
            </a:p>
          </p:txBody>
        </p:sp>
        <p:sp>
          <p:nvSpPr>
            <p:cNvPr id="541" name="Rectangle 341"/>
            <p:cNvSpPr>
              <a:spLocks noChangeArrowheads="1"/>
            </p:cNvSpPr>
            <p:nvPr/>
          </p:nvSpPr>
          <p:spPr bwMode="auto">
            <a:xfrm>
              <a:off x="703" y="3929"/>
              <a:ext cx="136" cy="136"/>
            </a:xfrm>
            <a:prstGeom prst="rect">
              <a:avLst/>
            </a:prstGeom>
            <a:solidFill>
              <a:srgbClr val="FFFF00"/>
            </a:solidFill>
            <a:ln w="3175" cap="rnd">
              <a:solidFill>
                <a:schemeClr val="tx1"/>
              </a:solidFill>
              <a:prstDash val="sysDot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 anchor="ctr" anchorCtr="1"/>
            <a:lstStyle/>
            <a:p>
              <a:pPr algn="ctr"/>
              <a:endParaRPr lang="hu-HU" altLang="hu-HU" sz="1200"/>
            </a:p>
          </p:txBody>
        </p:sp>
        <p:sp>
          <p:nvSpPr>
            <p:cNvPr id="542" name="Rectangle 342"/>
            <p:cNvSpPr>
              <a:spLocks noChangeArrowheads="1"/>
            </p:cNvSpPr>
            <p:nvPr/>
          </p:nvSpPr>
          <p:spPr bwMode="auto">
            <a:xfrm>
              <a:off x="2109" y="3431"/>
              <a:ext cx="1552" cy="243"/>
            </a:xfrm>
            <a:prstGeom prst="rect">
              <a:avLst/>
            </a:prstGeom>
            <a:solidFill>
              <a:srgbClr val="00FFFF"/>
            </a:solidFill>
            <a:ln w="1905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spAutoFit/>
            </a:bodyPr>
            <a:lstStyle/>
            <a:p>
              <a:r>
                <a:rPr lang="hu-HU" altLang="hu-HU" b="1">
                  <a:solidFill>
                    <a:srgbClr val="FF0000"/>
                  </a:solidFill>
                </a:rPr>
                <a:t>„visszanyert” üzenet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249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4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2000"/>
                                        <p:tgtEl>
                                          <p:spTgt spid="4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2" dur="2000"/>
                                        <p:tgtEl>
                                          <p:spTgt spid="4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1" presetClass="entr" presetSubtype="4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2" dur="2000"/>
                                        <p:tgtEl>
                                          <p:spTgt spid="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42" dur="2000"/>
                                        <p:tgtEl>
                                          <p:spTgt spid="4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7" grpId="0" animBg="1"/>
      <p:bldP spid="408" grpId="0" animBg="1"/>
      <p:bldP spid="409" grpId="0" animBg="1"/>
      <p:bldP spid="410" grpId="0" animBg="1"/>
      <p:bldP spid="4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899592" y="2204864"/>
            <a:ext cx="7408333" cy="465501"/>
          </a:xfrm>
        </p:spPr>
        <p:txBody>
          <a:bodyPr/>
          <a:lstStyle/>
          <a:p>
            <a:r>
              <a:rPr lang="hu-HU" dirty="0" smtClean="0"/>
              <a:t>12-es mélységű átszövés DVB-X rendszerekben</a:t>
            </a:r>
          </a:p>
          <a:p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23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Interleaving</a:t>
            </a:r>
            <a:r>
              <a:rPr lang="hu-HU" dirty="0" smtClean="0"/>
              <a:t> a gyakorlatban</a:t>
            </a:r>
            <a:endParaRPr lang="hu-HU" dirty="0"/>
          </a:p>
        </p:txBody>
      </p:sp>
      <p:graphicFrame>
        <p:nvGraphicFramePr>
          <p:cNvPr id="6" name="Objektum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58905993"/>
              </p:ext>
            </p:extLst>
          </p:nvPr>
        </p:nvGraphicFramePr>
        <p:xfrm>
          <a:off x="1979712" y="2708920"/>
          <a:ext cx="4968552" cy="345910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42" name="Bitkép" r:id="rId3" imgW="3761905" imgH="2619048" progId="PBrush">
                  <p:embed/>
                </p:oleObj>
              </mc:Choice>
              <mc:Fallback>
                <p:oleObj name="Bitkép" r:id="rId3" imgW="3761905" imgH="2619048" progId="PBrush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79712" y="2708920"/>
                        <a:ext cx="4968552" cy="345910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4020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24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err="1" smtClean="0"/>
              <a:t>DVB-rendszerek</a:t>
            </a:r>
            <a:endParaRPr lang="hu-HU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04" t="28319" r="10492" b="14983"/>
          <a:stretch>
            <a:fillRect/>
          </a:stretch>
        </p:blipFill>
        <p:spPr bwMode="auto">
          <a:xfrm>
            <a:off x="395536" y="1937661"/>
            <a:ext cx="8413576" cy="4274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9226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ím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hu-HU" dirty="0" smtClean="0"/>
              <a:t>Köszönöm a figyelmet!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48941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1617629"/>
          </a:xfrm>
        </p:spPr>
        <p:txBody>
          <a:bodyPr>
            <a:normAutofit lnSpcReduction="10000"/>
          </a:bodyPr>
          <a:lstStyle/>
          <a:p>
            <a:r>
              <a:rPr lang="hu-HU" dirty="0" smtClean="0"/>
              <a:t>Hibadetektálás: A rendszer felismeri a hibás bitet, szimbólumot, keretet, de nem képes kijavítani azt</a:t>
            </a:r>
          </a:p>
          <a:p>
            <a:r>
              <a:rPr lang="hu-HU" dirty="0" smtClean="0"/>
              <a:t>Hibajavítás: A felismert hibát egy adott algoritmussal javítja a rendszer</a:t>
            </a: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3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Hibafelismerés, hibajavítás</a:t>
            </a:r>
            <a:endParaRPr lang="hu-HU" dirty="0"/>
          </a:p>
        </p:txBody>
      </p:sp>
      <p:sp>
        <p:nvSpPr>
          <p:cNvPr id="6" name="Lekerekített téglalap 5"/>
          <p:cNvSpPr/>
          <p:nvPr/>
        </p:nvSpPr>
        <p:spPr>
          <a:xfrm>
            <a:off x="2123728" y="4221088"/>
            <a:ext cx="5184576" cy="194421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hu-HU"/>
          </a:p>
        </p:txBody>
      </p:sp>
      <p:sp>
        <p:nvSpPr>
          <p:cNvPr id="7" name="Lekerekített téglalap 6"/>
          <p:cNvSpPr/>
          <p:nvPr/>
        </p:nvSpPr>
        <p:spPr>
          <a:xfrm>
            <a:off x="2123728" y="4941168"/>
            <a:ext cx="2808312" cy="1008112"/>
          </a:xfrm>
          <a:prstGeom prst="roundRect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/>
          </a:p>
        </p:txBody>
      </p:sp>
      <p:sp>
        <p:nvSpPr>
          <p:cNvPr id="8" name="Szövegdoboz 7"/>
          <p:cNvSpPr txBox="1"/>
          <p:nvPr/>
        </p:nvSpPr>
        <p:spPr>
          <a:xfrm>
            <a:off x="5508104" y="4221088"/>
            <a:ext cx="14401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Hibajavítás</a:t>
            </a:r>
            <a:endParaRPr lang="hu-HU" dirty="0"/>
          </a:p>
        </p:txBody>
      </p:sp>
      <p:sp>
        <p:nvSpPr>
          <p:cNvPr id="9" name="Szövegdoboz 8"/>
          <p:cNvSpPr txBox="1"/>
          <p:nvPr/>
        </p:nvSpPr>
        <p:spPr>
          <a:xfrm>
            <a:off x="2987824" y="4941168"/>
            <a:ext cx="17281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Hibadetektálás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194310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465501"/>
          </a:xfrm>
        </p:spPr>
        <p:txBody>
          <a:bodyPr/>
          <a:lstStyle/>
          <a:p>
            <a:r>
              <a:rPr lang="hu-HU" dirty="0" err="1" smtClean="0"/>
              <a:t>Automatic</a:t>
            </a:r>
            <a:r>
              <a:rPr lang="hu-HU" dirty="0" smtClean="0"/>
              <a:t> </a:t>
            </a:r>
            <a:r>
              <a:rPr lang="hu-HU" dirty="0" err="1" smtClean="0"/>
              <a:t>Repeat</a:t>
            </a:r>
            <a:r>
              <a:rPr lang="hu-HU" dirty="0" smtClean="0"/>
              <a:t> </a:t>
            </a:r>
            <a:r>
              <a:rPr lang="hu-HU" dirty="0" err="1" smtClean="0"/>
              <a:t>Request</a:t>
            </a: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4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ARQ</a:t>
            </a:r>
            <a:endParaRPr lang="hu-HU" dirty="0"/>
          </a:p>
        </p:txBody>
      </p:sp>
      <p:sp>
        <p:nvSpPr>
          <p:cNvPr id="6" name="Téglalap 5"/>
          <p:cNvSpPr/>
          <p:nvPr/>
        </p:nvSpPr>
        <p:spPr>
          <a:xfrm>
            <a:off x="395536" y="3861048"/>
            <a:ext cx="144016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Adó</a:t>
            </a:r>
            <a:endParaRPr lang="hu-HU" dirty="0"/>
          </a:p>
        </p:txBody>
      </p:sp>
      <p:sp>
        <p:nvSpPr>
          <p:cNvPr id="7" name="Téglalap 6"/>
          <p:cNvSpPr/>
          <p:nvPr/>
        </p:nvSpPr>
        <p:spPr>
          <a:xfrm>
            <a:off x="7236296" y="3861048"/>
            <a:ext cx="144016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Vevő</a:t>
            </a:r>
            <a:endParaRPr lang="hu-HU" dirty="0"/>
          </a:p>
        </p:txBody>
      </p:sp>
      <p:sp>
        <p:nvSpPr>
          <p:cNvPr id="10" name="Szövegdoboz 9"/>
          <p:cNvSpPr txBox="1"/>
          <p:nvPr/>
        </p:nvSpPr>
        <p:spPr>
          <a:xfrm>
            <a:off x="3465299" y="3516901"/>
            <a:ext cx="2141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>
                <a:solidFill>
                  <a:schemeClr val="accent2"/>
                </a:solidFill>
              </a:rPr>
              <a:t>Átviteli csatorna</a:t>
            </a:r>
            <a:endParaRPr lang="hu-HU" dirty="0">
              <a:solidFill>
                <a:schemeClr val="accent2"/>
              </a:solidFill>
            </a:endParaRPr>
          </a:p>
        </p:txBody>
      </p:sp>
      <p:cxnSp>
        <p:nvCxnSpPr>
          <p:cNvPr id="14" name="Egyenes összekötő nyíllal 13"/>
          <p:cNvCxnSpPr>
            <a:stCxn id="6" idx="3"/>
            <a:endCxn id="7" idx="1"/>
          </p:cNvCxnSpPr>
          <p:nvPr/>
        </p:nvCxnSpPr>
        <p:spPr>
          <a:xfrm>
            <a:off x="1835696" y="4437112"/>
            <a:ext cx="5400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églalap 14"/>
          <p:cNvSpPr/>
          <p:nvPr/>
        </p:nvSpPr>
        <p:spPr>
          <a:xfrm>
            <a:off x="395536" y="5121188"/>
            <a:ext cx="2808312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01010010100101110111011010</a:t>
            </a:r>
            <a:endParaRPr lang="hu-HU" dirty="0"/>
          </a:p>
        </p:txBody>
      </p:sp>
      <p:sp>
        <p:nvSpPr>
          <p:cNvPr id="16" name="Téglalap 15"/>
          <p:cNvSpPr/>
          <p:nvPr/>
        </p:nvSpPr>
        <p:spPr>
          <a:xfrm>
            <a:off x="395536" y="5337212"/>
            <a:ext cx="280831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01001011011010110101010101</a:t>
            </a:r>
            <a:endParaRPr lang="hu-HU" dirty="0"/>
          </a:p>
        </p:txBody>
      </p:sp>
      <p:sp>
        <p:nvSpPr>
          <p:cNvPr id="17" name="Téglalap 16"/>
          <p:cNvSpPr/>
          <p:nvPr/>
        </p:nvSpPr>
        <p:spPr>
          <a:xfrm>
            <a:off x="3203848" y="5121188"/>
            <a:ext cx="1188132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Adat</a:t>
            </a:r>
            <a:endParaRPr lang="hu-HU" dirty="0"/>
          </a:p>
        </p:txBody>
      </p:sp>
      <p:sp>
        <p:nvSpPr>
          <p:cNvPr id="18" name="Téglalap 17"/>
          <p:cNvSpPr/>
          <p:nvPr/>
        </p:nvSpPr>
        <p:spPr>
          <a:xfrm>
            <a:off x="3203848" y="5350627"/>
            <a:ext cx="2160240" cy="202609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Hibafelismerő kód</a:t>
            </a:r>
            <a:endParaRPr lang="hu-HU" dirty="0"/>
          </a:p>
        </p:txBody>
      </p:sp>
      <p:sp>
        <p:nvSpPr>
          <p:cNvPr id="22" name="Szövegdoboz 21"/>
          <p:cNvSpPr txBox="1"/>
          <p:nvPr/>
        </p:nvSpPr>
        <p:spPr>
          <a:xfrm>
            <a:off x="6156176" y="4005064"/>
            <a:ext cx="79208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ACK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153759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2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4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49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6" grpId="0" animBg="1"/>
      <p:bldP spid="16" grpId="1" animBg="1"/>
      <p:bldP spid="16" grpId="2" animBg="1"/>
      <p:bldP spid="17" grpId="0" animBg="1"/>
      <p:bldP spid="17" grpId="1" animBg="1"/>
      <p:bldP spid="17" grpId="2" animBg="1"/>
      <p:bldP spid="18" grpId="0" animBg="1"/>
      <p:bldP spid="18" grpId="1" animBg="1"/>
      <p:bldP spid="18" grpId="2" animBg="1"/>
      <p:bldP spid="22" grpId="0" animBg="1"/>
      <p:bldP spid="22" grpId="1" animBg="1"/>
      <p:bldP spid="22" grpId="2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465501"/>
          </a:xfrm>
        </p:spPr>
        <p:txBody>
          <a:bodyPr>
            <a:normAutofit fontScale="62500" lnSpcReduction="20000"/>
          </a:bodyPr>
          <a:lstStyle/>
          <a:p>
            <a:r>
              <a:rPr lang="hu-HU" dirty="0" smtClean="0"/>
              <a:t>Vételi hiba esetén a vevő nem küld nyugtát </a:t>
            </a:r>
            <a:r>
              <a:rPr lang="hu-HU" dirty="0" smtClean="0">
                <a:sym typeface="Wingdings" panose="05000000000000000000" pitchFamily="2" charset="2"/>
              </a:rPr>
              <a:t> az adó megismétli az üzenetet</a:t>
            </a: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5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ARQ</a:t>
            </a:r>
            <a:endParaRPr lang="hu-HU" dirty="0"/>
          </a:p>
        </p:txBody>
      </p:sp>
      <p:sp>
        <p:nvSpPr>
          <p:cNvPr id="6" name="Téglalap 5"/>
          <p:cNvSpPr/>
          <p:nvPr/>
        </p:nvSpPr>
        <p:spPr>
          <a:xfrm>
            <a:off x="395536" y="3861048"/>
            <a:ext cx="144016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Adó</a:t>
            </a:r>
            <a:endParaRPr lang="hu-HU" dirty="0"/>
          </a:p>
        </p:txBody>
      </p:sp>
      <p:sp>
        <p:nvSpPr>
          <p:cNvPr id="7" name="Téglalap 6"/>
          <p:cNvSpPr/>
          <p:nvPr/>
        </p:nvSpPr>
        <p:spPr>
          <a:xfrm>
            <a:off x="7236296" y="3861048"/>
            <a:ext cx="1440160" cy="11521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Vevő</a:t>
            </a:r>
            <a:endParaRPr lang="hu-HU" dirty="0"/>
          </a:p>
        </p:txBody>
      </p:sp>
      <p:sp>
        <p:nvSpPr>
          <p:cNvPr id="10" name="Szövegdoboz 9"/>
          <p:cNvSpPr txBox="1"/>
          <p:nvPr/>
        </p:nvSpPr>
        <p:spPr>
          <a:xfrm>
            <a:off x="3465299" y="3516901"/>
            <a:ext cx="21413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hu-HU" dirty="0" smtClean="0">
                <a:solidFill>
                  <a:schemeClr val="accent2"/>
                </a:solidFill>
              </a:rPr>
              <a:t>Átviteli csatorna</a:t>
            </a:r>
            <a:endParaRPr lang="hu-HU" dirty="0">
              <a:solidFill>
                <a:schemeClr val="accent2"/>
              </a:solidFill>
            </a:endParaRPr>
          </a:p>
        </p:txBody>
      </p:sp>
      <p:cxnSp>
        <p:nvCxnSpPr>
          <p:cNvPr id="14" name="Egyenes összekötő nyíllal 13"/>
          <p:cNvCxnSpPr>
            <a:stCxn id="6" idx="3"/>
            <a:endCxn id="7" idx="1"/>
          </p:cNvCxnSpPr>
          <p:nvPr/>
        </p:nvCxnSpPr>
        <p:spPr>
          <a:xfrm>
            <a:off x="1835696" y="4437112"/>
            <a:ext cx="5400600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églalap 14"/>
          <p:cNvSpPr/>
          <p:nvPr/>
        </p:nvSpPr>
        <p:spPr>
          <a:xfrm>
            <a:off x="395536" y="5121188"/>
            <a:ext cx="2808312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01010010100101110111011010</a:t>
            </a:r>
            <a:endParaRPr lang="hu-HU" dirty="0"/>
          </a:p>
        </p:txBody>
      </p:sp>
      <p:sp>
        <p:nvSpPr>
          <p:cNvPr id="16" name="Téglalap 15"/>
          <p:cNvSpPr/>
          <p:nvPr/>
        </p:nvSpPr>
        <p:spPr>
          <a:xfrm>
            <a:off x="395536" y="5337212"/>
            <a:ext cx="2808312" cy="2160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01001011011010110101010101</a:t>
            </a:r>
            <a:endParaRPr lang="hu-HU" dirty="0"/>
          </a:p>
        </p:txBody>
      </p:sp>
      <p:sp>
        <p:nvSpPr>
          <p:cNvPr id="17" name="Téglalap 16"/>
          <p:cNvSpPr/>
          <p:nvPr/>
        </p:nvSpPr>
        <p:spPr>
          <a:xfrm>
            <a:off x="3203848" y="5121188"/>
            <a:ext cx="1188132" cy="216024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Adat</a:t>
            </a:r>
            <a:endParaRPr lang="hu-HU" dirty="0"/>
          </a:p>
        </p:txBody>
      </p:sp>
      <p:sp>
        <p:nvSpPr>
          <p:cNvPr id="18" name="Téglalap 17"/>
          <p:cNvSpPr/>
          <p:nvPr/>
        </p:nvSpPr>
        <p:spPr>
          <a:xfrm>
            <a:off x="3203848" y="5350627"/>
            <a:ext cx="2160240" cy="202609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Hibafelismerő kód</a:t>
            </a:r>
            <a:endParaRPr lang="hu-HU" dirty="0"/>
          </a:p>
        </p:txBody>
      </p:sp>
      <p:sp>
        <p:nvSpPr>
          <p:cNvPr id="20" name="Szövegdoboz 19"/>
          <p:cNvSpPr txBox="1"/>
          <p:nvPr/>
        </p:nvSpPr>
        <p:spPr>
          <a:xfrm>
            <a:off x="6156176" y="4005064"/>
            <a:ext cx="792088" cy="369332"/>
          </a:xfrm>
          <a:prstGeom prst="rect">
            <a:avLst/>
          </a:prstGeom>
          <a:solidFill>
            <a:schemeClr val="accent1"/>
          </a:solidFill>
        </p:spPr>
        <p:txBody>
          <a:bodyPr wrap="square" rtlCol="0">
            <a:spAutoFit/>
          </a:bodyPr>
          <a:lstStyle/>
          <a:p>
            <a:r>
              <a:rPr lang="hu-HU" dirty="0" smtClean="0"/>
              <a:t>ACK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2426125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3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1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3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5" presetID="63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7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" decel="1000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" decel="1000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3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decel="100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7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decel="100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900" accel="100000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6" presetClass="entr" presetSubtype="21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6" presetClass="entr" presetSubtype="21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6" presetClass="entr" presetSubtype="21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6" presetClass="entr" presetSubtype="21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63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70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1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7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3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74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5" presetID="63" presetClass="path" presetSubtype="0" accel="50000" decel="5000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76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xit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0" presetClass="exit" presetSubtype="0" fill="hold" grpId="5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-0.25 0 E" pathEditMode="relative" ptsTypes="">
                                      <p:cBhvr>
                                        <p:cTn id="99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5" grpId="1" animBg="1"/>
      <p:bldP spid="15" grpId="2" animBg="1"/>
      <p:bldP spid="15" grpId="3" animBg="1"/>
      <p:bldP spid="15" grpId="4" animBg="1"/>
      <p:bldP spid="15" grpId="5" animBg="1"/>
      <p:bldP spid="16" grpId="0" animBg="1"/>
      <p:bldP spid="16" grpId="1" animBg="1"/>
      <p:bldP spid="16" grpId="2" animBg="1"/>
      <p:bldP spid="16" grpId="3" animBg="1"/>
      <p:bldP spid="16" grpId="4" animBg="1"/>
      <p:bldP spid="16" grpId="5" animBg="1"/>
      <p:bldP spid="17" grpId="0" animBg="1"/>
      <p:bldP spid="17" grpId="1" animBg="1"/>
      <p:bldP spid="17" grpId="2" animBg="1"/>
      <p:bldP spid="17" grpId="3" animBg="1"/>
      <p:bldP spid="17" grpId="4" animBg="1"/>
      <p:bldP spid="17" grpId="5" animBg="1"/>
      <p:bldP spid="18" grpId="0" animBg="1"/>
      <p:bldP spid="18" grpId="1" animBg="1"/>
      <p:bldP spid="18" grpId="2" animBg="1"/>
      <p:bldP spid="18" grpId="3" animBg="1"/>
      <p:bldP spid="18" grpId="4" animBg="1"/>
      <p:bldP spid="18" grpId="5" animBg="1"/>
      <p:bldP spid="20" grpId="0" animBg="1"/>
      <p:bldP spid="20" grpId="1" animBg="1"/>
      <p:bldP spid="20" grpId="2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3201805"/>
          </a:xfrm>
        </p:spPr>
        <p:txBody>
          <a:bodyPr>
            <a:normAutofit lnSpcReduction="10000"/>
          </a:bodyPr>
          <a:lstStyle/>
          <a:p>
            <a:r>
              <a:rPr lang="hu-HU" b="1" dirty="0" err="1" smtClean="0"/>
              <a:t>Forward</a:t>
            </a:r>
            <a:r>
              <a:rPr lang="hu-HU" b="1" dirty="0" smtClean="0"/>
              <a:t> </a:t>
            </a:r>
            <a:r>
              <a:rPr lang="hu-HU" b="1" dirty="0" err="1" smtClean="0"/>
              <a:t>Error</a:t>
            </a:r>
            <a:r>
              <a:rPr lang="hu-HU" b="1" dirty="0" smtClean="0"/>
              <a:t> </a:t>
            </a:r>
            <a:r>
              <a:rPr lang="hu-HU" b="1" dirty="0" err="1" smtClean="0"/>
              <a:t>Correction</a:t>
            </a:r>
            <a:endParaRPr lang="hu-HU" b="1" dirty="0" smtClean="0"/>
          </a:p>
          <a:p>
            <a:r>
              <a:rPr lang="hu-HU" dirty="0" smtClean="0"/>
              <a:t>Forráskódolást követő közvetlen csatornakódolás a vevőoldalon</a:t>
            </a:r>
          </a:p>
          <a:p>
            <a:r>
              <a:rPr lang="hu-HU" dirty="0" smtClean="0"/>
              <a:t>A vevőnek ismernie kell az adó által használt algoritmust</a:t>
            </a:r>
          </a:p>
          <a:p>
            <a:r>
              <a:rPr lang="hu-HU" dirty="0" smtClean="0"/>
              <a:t>A dekódolás inverz algoritmussal történik</a:t>
            </a:r>
          </a:p>
          <a:p>
            <a:r>
              <a:rPr lang="hu-HU" dirty="0" smtClean="0"/>
              <a:t>Törekvés az eredeti bitsorozat előállítására („</a:t>
            </a:r>
            <a:r>
              <a:rPr lang="hu-HU" dirty="0" err="1" smtClean="0"/>
              <a:t>best</a:t>
            </a:r>
            <a:r>
              <a:rPr lang="hu-HU" dirty="0" smtClean="0"/>
              <a:t> </a:t>
            </a:r>
            <a:r>
              <a:rPr lang="hu-HU" dirty="0" err="1" smtClean="0"/>
              <a:t>effort</a:t>
            </a:r>
            <a:r>
              <a:rPr lang="hu-HU" dirty="0" smtClean="0"/>
              <a:t>”)</a:t>
            </a: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6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FEC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8237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897549"/>
          </a:xfrm>
        </p:spPr>
        <p:txBody>
          <a:bodyPr>
            <a:normAutofit fontScale="85000" lnSpcReduction="20000"/>
          </a:bodyPr>
          <a:lstStyle/>
          <a:p>
            <a:r>
              <a:rPr lang="hu-HU" dirty="0" smtClean="0"/>
              <a:t>Mi az a maximális BER, aminél a rendszer még képes elvégezni a hibajavítást?</a:t>
            </a:r>
          </a:p>
          <a:p>
            <a:r>
              <a:rPr lang="hu-HU" dirty="0" smtClean="0"/>
              <a:t>Az adott FEC-eljárást az átviteli csatornához optimalizálni kell</a:t>
            </a: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7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u-HU" dirty="0" smtClean="0"/>
              <a:t>FEC</a:t>
            </a:r>
            <a:endParaRPr lang="hu-HU" dirty="0"/>
          </a:p>
        </p:txBody>
      </p:sp>
      <p:pic>
        <p:nvPicPr>
          <p:cNvPr id="6" name="Kép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5999" y="3641415"/>
            <a:ext cx="5760640" cy="265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53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825541"/>
          </a:xfrm>
        </p:spPr>
        <p:txBody>
          <a:bodyPr/>
          <a:lstStyle/>
          <a:p>
            <a:r>
              <a:rPr lang="hu-HU" dirty="0" smtClean="0"/>
              <a:t>Egyszerű, rugalmatlan eljárás. Blokkokra bontott adatfolyamon hajtható végre.</a:t>
            </a: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8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Hibadetektálási eljárások-</a:t>
            </a:r>
            <a:br>
              <a:rPr lang="hu-HU" dirty="0" smtClean="0"/>
            </a:br>
            <a:r>
              <a:rPr lang="hu-HU" dirty="0" smtClean="0"/>
              <a:t>Ismétlés</a:t>
            </a:r>
            <a:endParaRPr lang="hu-HU" dirty="0"/>
          </a:p>
        </p:txBody>
      </p:sp>
      <p:sp>
        <p:nvSpPr>
          <p:cNvPr id="6" name="Téglalap 5"/>
          <p:cNvSpPr/>
          <p:nvPr/>
        </p:nvSpPr>
        <p:spPr>
          <a:xfrm>
            <a:off x="467544" y="3789040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7" name="Téglalap 6"/>
          <p:cNvSpPr/>
          <p:nvPr/>
        </p:nvSpPr>
        <p:spPr>
          <a:xfrm>
            <a:off x="683568" y="3789040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0" name="Téglalap 9"/>
          <p:cNvSpPr/>
          <p:nvPr/>
        </p:nvSpPr>
        <p:spPr>
          <a:xfrm>
            <a:off x="899592" y="3789040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1" name="Téglalap 10"/>
          <p:cNvSpPr/>
          <p:nvPr/>
        </p:nvSpPr>
        <p:spPr>
          <a:xfrm>
            <a:off x="1115616" y="3789040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2" name="Téglalap 11"/>
          <p:cNvSpPr/>
          <p:nvPr/>
        </p:nvSpPr>
        <p:spPr>
          <a:xfrm>
            <a:off x="1331640" y="3789040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3" name="Téglalap 12"/>
          <p:cNvSpPr/>
          <p:nvPr/>
        </p:nvSpPr>
        <p:spPr>
          <a:xfrm>
            <a:off x="1565936" y="3789040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4" name="Téglalap 13"/>
          <p:cNvSpPr/>
          <p:nvPr/>
        </p:nvSpPr>
        <p:spPr>
          <a:xfrm>
            <a:off x="1781960" y="3789040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5" name="Téglalap 14"/>
          <p:cNvSpPr/>
          <p:nvPr/>
        </p:nvSpPr>
        <p:spPr>
          <a:xfrm>
            <a:off x="1997984" y="3789040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6" name="Téglalap 15"/>
          <p:cNvSpPr/>
          <p:nvPr/>
        </p:nvSpPr>
        <p:spPr>
          <a:xfrm>
            <a:off x="2212230" y="3789040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7" name="Téglalap 16"/>
          <p:cNvSpPr/>
          <p:nvPr/>
        </p:nvSpPr>
        <p:spPr>
          <a:xfrm>
            <a:off x="2428254" y="3789040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8" name="Téglalap 17"/>
          <p:cNvSpPr/>
          <p:nvPr/>
        </p:nvSpPr>
        <p:spPr>
          <a:xfrm>
            <a:off x="2644278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9" name="Téglalap 18"/>
          <p:cNvSpPr/>
          <p:nvPr/>
        </p:nvSpPr>
        <p:spPr>
          <a:xfrm>
            <a:off x="2878574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20" name="Téglalap 19"/>
          <p:cNvSpPr/>
          <p:nvPr/>
        </p:nvSpPr>
        <p:spPr>
          <a:xfrm>
            <a:off x="3094598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21" name="Téglalap 20"/>
          <p:cNvSpPr/>
          <p:nvPr/>
        </p:nvSpPr>
        <p:spPr>
          <a:xfrm>
            <a:off x="3310622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22" name="Téglalap 21"/>
          <p:cNvSpPr/>
          <p:nvPr/>
        </p:nvSpPr>
        <p:spPr>
          <a:xfrm>
            <a:off x="3526646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23" name="Téglalap 22"/>
          <p:cNvSpPr/>
          <p:nvPr/>
        </p:nvSpPr>
        <p:spPr>
          <a:xfrm>
            <a:off x="3742670" y="3789040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48" name="Téglalap 47"/>
          <p:cNvSpPr/>
          <p:nvPr/>
        </p:nvSpPr>
        <p:spPr>
          <a:xfrm>
            <a:off x="3957468" y="3789040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49" name="Téglalap 48"/>
          <p:cNvSpPr/>
          <p:nvPr/>
        </p:nvSpPr>
        <p:spPr>
          <a:xfrm>
            <a:off x="4173492" y="3789040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50" name="Téglalap 49"/>
          <p:cNvSpPr/>
          <p:nvPr/>
        </p:nvSpPr>
        <p:spPr>
          <a:xfrm>
            <a:off x="4389516" y="3789040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51" name="Téglalap 50"/>
          <p:cNvSpPr/>
          <p:nvPr/>
        </p:nvSpPr>
        <p:spPr>
          <a:xfrm>
            <a:off x="4623812" y="3789040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64" name="Téglalap 63"/>
          <p:cNvSpPr/>
          <p:nvPr/>
        </p:nvSpPr>
        <p:spPr>
          <a:xfrm>
            <a:off x="4823858" y="3789040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65" name="Téglalap 64"/>
          <p:cNvSpPr/>
          <p:nvPr/>
        </p:nvSpPr>
        <p:spPr>
          <a:xfrm>
            <a:off x="5039882" y="3789040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66" name="Téglalap 65"/>
          <p:cNvSpPr/>
          <p:nvPr/>
        </p:nvSpPr>
        <p:spPr>
          <a:xfrm>
            <a:off x="5255906" y="3789040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67" name="Téglalap 66"/>
          <p:cNvSpPr/>
          <p:nvPr/>
        </p:nvSpPr>
        <p:spPr>
          <a:xfrm>
            <a:off x="5490202" y="3789040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68" name="Téglalap 67"/>
          <p:cNvSpPr/>
          <p:nvPr/>
        </p:nvSpPr>
        <p:spPr>
          <a:xfrm>
            <a:off x="5706226" y="3789040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69" name="Téglalap 68"/>
          <p:cNvSpPr/>
          <p:nvPr/>
        </p:nvSpPr>
        <p:spPr>
          <a:xfrm>
            <a:off x="5919976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70" name="Téglalap 69"/>
          <p:cNvSpPr/>
          <p:nvPr/>
        </p:nvSpPr>
        <p:spPr>
          <a:xfrm>
            <a:off x="6154272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71" name="Téglalap 70"/>
          <p:cNvSpPr/>
          <p:nvPr/>
        </p:nvSpPr>
        <p:spPr>
          <a:xfrm>
            <a:off x="6370296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72" name="Téglalap 71"/>
          <p:cNvSpPr/>
          <p:nvPr/>
        </p:nvSpPr>
        <p:spPr>
          <a:xfrm>
            <a:off x="6586320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73" name="Téglalap 72"/>
          <p:cNvSpPr/>
          <p:nvPr/>
        </p:nvSpPr>
        <p:spPr>
          <a:xfrm>
            <a:off x="6802344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74" name="Lefelé nyíl 73"/>
          <p:cNvSpPr/>
          <p:nvPr/>
        </p:nvSpPr>
        <p:spPr>
          <a:xfrm>
            <a:off x="3310622" y="4221088"/>
            <a:ext cx="432048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75" name="Téglalap 74"/>
          <p:cNvSpPr/>
          <p:nvPr/>
        </p:nvSpPr>
        <p:spPr>
          <a:xfrm>
            <a:off x="456236" y="5085184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76" name="Téglalap 75"/>
          <p:cNvSpPr/>
          <p:nvPr/>
        </p:nvSpPr>
        <p:spPr>
          <a:xfrm>
            <a:off x="672260" y="5085184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77" name="Téglalap 76"/>
          <p:cNvSpPr/>
          <p:nvPr/>
        </p:nvSpPr>
        <p:spPr>
          <a:xfrm>
            <a:off x="888284" y="5085184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78" name="Téglalap 77"/>
          <p:cNvSpPr/>
          <p:nvPr/>
        </p:nvSpPr>
        <p:spPr>
          <a:xfrm>
            <a:off x="1122580" y="5085184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79" name="Téglalap 78"/>
          <p:cNvSpPr/>
          <p:nvPr/>
        </p:nvSpPr>
        <p:spPr>
          <a:xfrm>
            <a:off x="1338604" y="5085184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80" name="Téglalap 79"/>
          <p:cNvSpPr/>
          <p:nvPr/>
        </p:nvSpPr>
        <p:spPr>
          <a:xfrm>
            <a:off x="1528447" y="5085184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81" name="Téglalap 80"/>
          <p:cNvSpPr/>
          <p:nvPr/>
        </p:nvSpPr>
        <p:spPr>
          <a:xfrm>
            <a:off x="1744471" y="5085184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82" name="Téglalap 81"/>
          <p:cNvSpPr/>
          <p:nvPr/>
        </p:nvSpPr>
        <p:spPr>
          <a:xfrm>
            <a:off x="1960495" y="5085184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83" name="Téglalap 82"/>
          <p:cNvSpPr/>
          <p:nvPr/>
        </p:nvSpPr>
        <p:spPr>
          <a:xfrm>
            <a:off x="2194791" y="5085184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84" name="Téglalap 83"/>
          <p:cNvSpPr/>
          <p:nvPr/>
        </p:nvSpPr>
        <p:spPr>
          <a:xfrm>
            <a:off x="2410815" y="5085184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89" name="Téglalap 88"/>
          <p:cNvSpPr/>
          <p:nvPr/>
        </p:nvSpPr>
        <p:spPr>
          <a:xfrm>
            <a:off x="2581665" y="5077764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90" name="Téglalap 89"/>
          <p:cNvSpPr/>
          <p:nvPr/>
        </p:nvSpPr>
        <p:spPr>
          <a:xfrm>
            <a:off x="2797689" y="5077764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91" name="Téglalap 90"/>
          <p:cNvSpPr/>
          <p:nvPr/>
        </p:nvSpPr>
        <p:spPr>
          <a:xfrm>
            <a:off x="3013713" y="5077764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92" name="Téglalap 91"/>
          <p:cNvSpPr/>
          <p:nvPr/>
        </p:nvSpPr>
        <p:spPr>
          <a:xfrm>
            <a:off x="3227959" y="5077764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93" name="Téglalap 92"/>
          <p:cNvSpPr/>
          <p:nvPr/>
        </p:nvSpPr>
        <p:spPr>
          <a:xfrm>
            <a:off x="3443983" y="5077764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94" name="Téglalap 93"/>
          <p:cNvSpPr/>
          <p:nvPr/>
        </p:nvSpPr>
        <p:spPr>
          <a:xfrm>
            <a:off x="3660007" y="5085184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95" name="Téglalap 94"/>
          <p:cNvSpPr/>
          <p:nvPr/>
        </p:nvSpPr>
        <p:spPr>
          <a:xfrm>
            <a:off x="3876031" y="5085184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96" name="Téglalap 95"/>
          <p:cNvSpPr/>
          <p:nvPr/>
        </p:nvSpPr>
        <p:spPr>
          <a:xfrm>
            <a:off x="4092055" y="5085184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97" name="Téglalap 96"/>
          <p:cNvSpPr/>
          <p:nvPr/>
        </p:nvSpPr>
        <p:spPr>
          <a:xfrm>
            <a:off x="4306301" y="5085184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98" name="Téglalap 97"/>
          <p:cNvSpPr/>
          <p:nvPr/>
        </p:nvSpPr>
        <p:spPr>
          <a:xfrm>
            <a:off x="4522325" y="5085184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99" name="Téglalap 98"/>
          <p:cNvSpPr/>
          <p:nvPr/>
        </p:nvSpPr>
        <p:spPr>
          <a:xfrm>
            <a:off x="4746269" y="5085184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00" name="Téglalap 99"/>
          <p:cNvSpPr/>
          <p:nvPr/>
        </p:nvSpPr>
        <p:spPr>
          <a:xfrm>
            <a:off x="4980565" y="5085184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01" name="Téglalap 100"/>
          <p:cNvSpPr/>
          <p:nvPr/>
        </p:nvSpPr>
        <p:spPr>
          <a:xfrm>
            <a:off x="5196589" y="5085184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02" name="Téglalap 101"/>
          <p:cNvSpPr/>
          <p:nvPr/>
        </p:nvSpPr>
        <p:spPr>
          <a:xfrm>
            <a:off x="5412613" y="5085184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03" name="Téglalap 102"/>
          <p:cNvSpPr/>
          <p:nvPr/>
        </p:nvSpPr>
        <p:spPr>
          <a:xfrm>
            <a:off x="5628637" y="5085184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04" name="Téglalap 103"/>
          <p:cNvSpPr/>
          <p:nvPr/>
        </p:nvSpPr>
        <p:spPr>
          <a:xfrm>
            <a:off x="5845832" y="5085184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05" name="Téglalap 104"/>
          <p:cNvSpPr/>
          <p:nvPr/>
        </p:nvSpPr>
        <p:spPr>
          <a:xfrm>
            <a:off x="6080128" y="5085184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06" name="Téglalap 105"/>
          <p:cNvSpPr/>
          <p:nvPr/>
        </p:nvSpPr>
        <p:spPr>
          <a:xfrm>
            <a:off x="6296152" y="5085184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07" name="Téglalap 106"/>
          <p:cNvSpPr/>
          <p:nvPr/>
        </p:nvSpPr>
        <p:spPr>
          <a:xfrm>
            <a:off x="6512176" y="5085184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08" name="Téglalap 107"/>
          <p:cNvSpPr/>
          <p:nvPr/>
        </p:nvSpPr>
        <p:spPr>
          <a:xfrm>
            <a:off x="6728200" y="5085184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09" name="Téglalap 108"/>
          <p:cNvSpPr/>
          <p:nvPr/>
        </p:nvSpPr>
        <p:spPr>
          <a:xfrm>
            <a:off x="6944224" y="5077764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10" name="Téglalap 109"/>
          <p:cNvSpPr/>
          <p:nvPr/>
        </p:nvSpPr>
        <p:spPr>
          <a:xfrm>
            <a:off x="7178520" y="5077764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11" name="Téglalap 110"/>
          <p:cNvSpPr/>
          <p:nvPr/>
        </p:nvSpPr>
        <p:spPr>
          <a:xfrm>
            <a:off x="7394544" y="5077764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12" name="Téglalap 111"/>
          <p:cNvSpPr/>
          <p:nvPr/>
        </p:nvSpPr>
        <p:spPr>
          <a:xfrm>
            <a:off x="7610568" y="5077764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13" name="Téglalap 112"/>
          <p:cNvSpPr/>
          <p:nvPr/>
        </p:nvSpPr>
        <p:spPr>
          <a:xfrm>
            <a:off x="7826592" y="5077764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14" name="Téglalap 113"/>
          <p:cNvSpPr/>
          <p:nvPr/>
        </p:nvSpPr>
        <p:spPr>
          <a:xfrm>
            <a:off x="457462" y="5742971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15" name="Téglalap 114"/>
          <p:cNvSpPr/>
          <p:nvPr/>
        </p:nvSpPr>
        <p:spPr>
          <a:xfrm>
            <a:off x="672260" y="5742971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16" name="Téglalap 115"/>
          <p:cNvSpPr/>
          <p:nvPr/>
        </p:nvSpPr>
        <p:spPr>
          <a:xfrm>
            <a:off x="888284" y="5742971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17" name="Téglalap 116"/>
          <p:cNvSpPr/>
          <p:nvPr/>
        </p:nvSpPr>
        <p:spPr>
          <a:xfrm>
            <a:off x="1104308" y="5742971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18" name="Téglalap 117"/>
          <p:cNvSpPr/>
          <p:nvPr/>
        </p:nvSpPr>
        <p:spPr>
          <a:xfrm>
            <a:off x="1338604" y="5742971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19" name="Téglalap 118"/>
          <p:cNvSpPr/>
          <p:nvPr/>
        </p:nvSpPr>
        <p:spPr>
          <a:xfrm>
            <a:off x="1567162" y="5742971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20" name="Téglalap 119"/>
          <p:cNvSpPr/>
          <p:nvPr/>
        </p:nvSpPr>
        <p:spPr>
          <a:xfrm>
            <a:off x="1781960" y="5742971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21" name="Téglalap 120"/>
          <p:cNvSpPr/>
          <p:nvPr/>
        </p:nvSpPr>
        <p:spPr>
          <a:xfrm>
            <a:off x="1997984" y="5742971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22" name="Téglalap 121"/>
          <p:cNvSpPr/>
          <p:nvPr/>
        </p:nvSpPr>
        <p:spPr>
          <a:xfrm>
            <a:off x="2214008" y="5742971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23" name="Téglalap 122"/>
          <p:cNvSpPr/>
          <p:nvPr/>
        </p:nvSpPr>
        <p:spPr>
          <a:xfrm>
            <a:off x="2448304" y="5742971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25" name="Téglalap 124"/>
          <p:cNvSpPr/>
          <p:nvPr/>
        </p:nvSpPr>
        <p:spPr>
          <a:xfrm>
            <a:off x="2669627" y="5742971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26" name="Téglalap 125"/>
          <p:cNvSpPr/>
          <p:nvPr/>
        </p:nvSpPr>
        <p:spPr>
          <a:xfrm>
            <a:off x="2885651" y="5742971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27" name="Téglalap 126"/>
          <p:cNvSpPr/>
          <p:nvPr/>
        </p:nvSpPr>
        <p:spPr>
          <a:xfrm>
            <a:off x="3101675" y="5742971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28" name="Téglalap 127"/>
          <p:cNvSpPr/>
          <p:nvPr/>
        </p:nvSpPr>
        <p:spPr>
          <a:xfrm>
            <a:off x="3335971" y="5742971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29" name="Téglalap 128"/>
          <p:cNvSpPr/>
          <p:nvPr/>
        </p:nvSpPr>
        <p:spPr>
          <a:xfrm>
            <a:off x="3551995" y="5742971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30" name="Téglalap 129"/>
          <p:cNvSpPr/>
          <p:nvPr/>
        </p:nvSpPr>
        <p:spPr>
          <a:xfrm>
            <a:off x="3741838" y="5742971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31" name="Téglalap 130"/>
          <p:cNvSpPr/>
          <p:nvPr/>
        </p:nvSpPr>
        <p:spPr>
          <a:xfrm>
            <a:off x="3957862" y="5742971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32" name="Téglalap 131"/>
          <p:cNvSpPr/>
          <p:nvPr/>
        </p:nvSpPr>
        <p:spPr>
          <a:xfrm>
            <a:off x="4173886" y="5742971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33" name="Téglalap 132"/>
          <p:cNvSpPr/>
          <p:nvPr/>
        </p:nvSpPr>
        <p:spPr>
          <a:xfrm>
            <a:off x="4408182" y="5742971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34" name="Téglalap 133"/>
          <p:cNvSpPr/>
          <p:nvPr/>
        </p:nvSpPr>
        <p:spPr>
          <a:xfrm>
            <a:off x="4624206" y="5742971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35" name="Téglalap 134"/>
          <p:cNvSpPr/>
          <p:nvPr/>
        </p:nvSpPr>
        <p:spPr>
          <a:xfrm>
            <a:off x="4854281" y="5733256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36" name="Téglalap 135"/>
          <p:cNvSpPr/>
          <p:nvPr/>
        </p:nvSpPr>
        <p:spPr>
          <a:xfrm>
            <a:off x="5088577" y="5733256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37" name="Téglalap 136"/>
          <p:cNvSpPr/>
          <p:nvPr/>
        </p:nvSpPr>
        <p:spPr>
          <a:xfrm>
            <a:off x="5304601" y="5733256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38" name="Téglalap 137"/>
          <p:cNvSpPr/>
          <p:nvPr/>
        </p:nvSpPr>
        <p:spPr>
          <a:xfrm>
            <a:off x="5520625" y="5733256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39" name="Téglalap 138"/>
          <p:cNvSpPr/>
          <p:nvPr/>
        </p:nvSpPr>
        <p:spPr>
          <a:xfrm>
            <a:off x="5736649" y="5733256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40" name="Téglalap 139"/>
          <p:cNvSpPr/>
          <p:nvPr/>
        </p:nvSpPr>
        <p:spPr>
          <a:xfrm>
            <a:off x="5953844" y="5733256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41" name="Téglalap 140"/>
          <p:cNvSpPr/>
          <p:nvPr/>
        </p:nvSpPr>
        <p:spPr>
          <a:xfrm>
            <a:off x="6188140" y="5733256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42" name="Téglalap 141"/>
          <p:cNvSpPr/>
          <p:nvPr/>
        </p:nvSpPr>
        <p:spPr>
          <a:xfrm>
            <a:off x="6404164" y="5733256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43" name="Téglalap 142"/>
          <p:cNvSpPr/>
          <p:nvPr/>
        </p:nvSpPr>
        <p:spPr>
          <a:xfrm>
            <a:off x="6620188" y="5733256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44" name="Téglalap 143"/>
          <p:cNvSpPr/>
          <p:nvPr/>
        </p:nvSpPr>
        <p:spPr>
          <a:xfrm>
            <a:off x="6836212" y="5733256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45" name="Téglalap 144"/>
          <p:cNvSpPr/>
          <p:nvPr/>
        </p:nvSpPr>
        <p:spPr>
          <a:xfrm>
            <a:off x="7027402" y="5733256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46" name="Téglalap 145"/>
          <p:cNvSpPr/>
          <p:nvPr/>
        </p:nvSpPr>
        <p:spPr>
          <a:xfrm>
            <a:off x="7228471" y="5733256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47" name="Téglalap 146"/>
          <p:cNvSpPr/>
          <p:nvPr/>
        </p:nvSpPr>
        <p:spPr>
          <a:xfrm>
            <a:off x="7444495" y="5733256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48" name="Téglalap 147"/>
          <p:cNvSpPr/>
          <p:nvPr/>
        </p:nvSpPr>
        <p:spPr>
          <a:xfrm>
            <a:off x="7660519" y="5733256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49" name="Téglalap 148"/>
          <p:cNvSpPr/>
          <p:nvPr/>
        </p:nvSpPr>
        <p:spPr>
          <a:xfrm>
            <a:off x="7876543" y="5733256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50" name="Szövegdoboz 149"/>
          <p:cNvSpPr txBox="1"/>
          <p:nvPr/>
        </p:nvSpPr>
        <p:spPr>
          <a:xfrm>
            <a:off x="3817444" y="4365104"/>
            <a:ext cx="25543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hu-HU" dirty="0" smtClean="0"/>
              <a:t>csatornakódolás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768321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artalom helye 1"/>
          <p:cNvSpPr>
            <a:spLocks noGrp="1"/>
          </p:cNvSpPr>
          <p:nvPr>
            <p:ph idx="1"/>
          </p:nvPr>
        </p:nvSpPr>
        <p:spPr>
          <a:xfrm>
            <a:off x="872067" y="2675467"/>
            <a:ext cx="7408333" cy="825541"/>
          </a:xfrm>
        </p:spPr>
        <p:txBody>
          <a:bodyPr/>
          <a:lstStyle/>
          <a:p>
            <a:r>
              <a:rPr lang="hu-HU" dirty="0" smtClean="0"/>
              <a:t>Zajos csatorna hatása:</a:t>
            </a:r>
            <a:endParaRPr lang="hu-HU" dirty="0"/>
          </a:p>
        </p:txBody>
      </p:sp>
      <p:sp>
        <p:nvSpPr>
          <p:cNvPr id="3" name="Dátum hely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BDEA97-4FED-477A-B808-DFB6811965E4}" type="datetime1">
              <a:rPr lang="hu-HU" sz="1800" smtClean="0"/>
              <a:t>2013.10.21.</a:t>
            </a:fld>
            <a:endParaRPr lang="hu-HU" sz="1800" dirty="0"/>
          </a:p>
        </p:txBody>
      </p:sp>
      <p:sp>
        <p:nvSpPr>
          <p:cNvPr id="4" name="Dia számának hely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336FA8-C5A4-432A-A4F7-0DE4E273D8C8}" type="slidenum">
              <a:rPr lang="hu-HU" sz="1800" smtClean="0"/>
              <a:t>9</a:t>
            </a:fld>
            <a:endParaRPr lang="hu-HU" sz="1800" dirty="0"/>
          </a:p>
        </p:txBody>
      </p:sp>
      <p:sp>
        <p:nvSpPr>
          <p:cNvPr id="5" name="Cím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hu-HU" dirty="0" smtClean="0"/>
              <a:t>Hibadetektálási eljárások-</a:t>
            </a:r>
            <a:br>
              <a:rPr lang="hu-HU" dirty="0" smtClean="0"/>
            </a:br>
            <a:r>
              <a:rPr lang="hu-HU" dirty="0" smtClean="0"/>
              <a:t>Ismétlés</a:t>
            </a:r>
            <a:endParaRPr lang="hu-HU" dirty="0"/>
          </a:p>
        </p:txBody>
      </p:sp>
      <p:sp>
        <p:nvSpPr>
          <p:cNvPr id="75" name="Téglalap 74"/>
          <p:cNvSpPr/>
          <p:nvPr/>
        </p:nvSpPr>
        <p:spPr>
          <a:xfrm>
            <a:off x="862103" y="3140968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76" name="Téglalap 75"/>
          <p:cNvSpPr/>
          <p:nvPr/>
        </p:nvSpPr>
        <p:spPr>
          <a:xfrm>
            <a:off x="1078127" y="3140968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77" name="Téglalap 76"/>
          <p:cNvSpPr/>
          <p:nvPr/>
        </p:nvSpPr>
        <p:spPr>
          <a:xfrm>
            <a:off x="1294151" y="3140968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rgbClr val="FF0000"/>
                </a:solidFill>
              </a:rPr>
              <a:t>1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78" name="Téglalap 77"/>
          <p:cNvSpPr/>
          <p:nvPr/>
        </p:nvSpPr>
        <p:spPr>
          <a:xfrm>
            <a:off x="1528447" y="3140968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79" name="Téglalap 78"/>
          <p:cNvSpPr/>
          <p:nvPr/>
        </p:nvSpPr>
        <p:spPr>
          <a:xfrm>
            <a:off x="1744471" y="3140968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80" name="Téglalap 79"/>
          <p:cNvSpPr/>
          <p:nvPr/>
        </p:nvSpPr>
        <p:spPr>
          <a:xfrm>
            <a:off x="1934314" y="3140968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81" name="Téglalap 80"/>
          <p:cNvSpPr/>
          <p:nvPr/>
        </p:nvSpPr>
        <p:spPr>
          <a:xfrm>
            <a:off x="2150338" y="3140968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82" name="Téglalap 81"/>
          <p:cNvSpPr/>
          <p:nvPr/>
        </p:nvSpPr>
        <p:spPr>
          <a:xfrm>
            <a:off x="2366362" y="3140968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83" name="Téglalap 82"/>
          <p:cNvSpPr/>
          <p:nvPr/>
        </p:nvSpPr>
        <p:spPr>
          <a:xfrm>
            <a:off x="2600658" y="3140968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84" name="Téglalap 83"/>
          <p:cNvSpPr/>
          <p:nvPr/>
        </p:nvSpPr>
        <p:spPr>
          <a:xfrm>
            <a:off x="2816682" y="3140968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89" name="Téglalap 88"/>
          <p:cNvSpPr/>
          <p:nvPr/>
        </p:nvSpPr>
        <p:spPr>
          <a:xfrm>
            <a:off x="2983389" y="3144889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90" name="Téglalap 89"/>
          <p:cNvSpPr/>
          <p:nvPr/>
        </p:nvSpPr>
        <p:spPr>
          <a:xfrm>
            <a:off x="3203556" y="3144889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91" name="Téglalap 90"/>
          <p:cNvSpPr/>
          <p:nvPr/>
        </p:nvSpPr>
        <p:spPr>
          <a:xfrm>
            <a:off x="3419580" y="3144889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92" name="Téglalap 91"/>
          <p:cNvSpPr/>
          <p:nvPr/>
        </p:nvSpPr>
        <p:spPr>
          <a:xfrm>
            <a:off x="3633826" y="3144889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93" name="Téglalap 92"/>
          <p:cNvSpPr/>
          <p:nvPr/>
        </p:nvSpPr>
        <p:spPr>
          <a:xfrm>
            <a:off x="3849850" y="3144889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94" name="Téglalap 93"/>
          <p:cNvSpPr/>
          <p:nvPr/>
        </p:nvSpPr>
        <p:spPr>
          <a:xfrm>
            <a:off x="4065874" y="3140968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95" name="Téglalap 94"/>
          <p:cNvSpPr/>
          <p:nvPr/>
        </p:nvSpPr>
        <p:spPr>
          <a:xfrm>
            <a:off x="4281898" y="3140968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96" name="Téglalap 95"/>
          <p:cNvSpPr/>
          <p:nvPr/>
        </p:nvSpPr>
        <p:spPr>
          <a:xfrm>
            <a:off x="4497922" y="3140968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97" name="Téglalap 96"/>
          <p:cNvSpPr/>
          <p:nvPr/>
        </p:nvSpPr>
        <p:spPr>
          <a:xfrm>
            <a:off x="4712168" y="3140968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98" name="Téglalap 97"/>
          <p:cNvSpPr/>
          <p:nvPr/>
        </p:nvSpPr>
        <p:spPr>
          <a:xfrm>
            <a:off x="4928192" y="3140968"/>
            <a:ext cx="216024" cy="216024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99" name="Téglalap 98"/>
          <p:cNvSpPr/>
          <p:nvPr/>
        </p:nvSpPr>
        <p:spPr>
          <a:xfrm>
            <a:off x="5152136" y="3140968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00" name="Téglalap 99"/>
          <p:cNvSpPr/>
          <p:nvPr/>
        </p:nvSpPr>
        <p:spPr>
          <a:xfrm>
            <a:off x="5386432" y="3140968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>
                <a:solidFill>
                  <a:srgbClr val="FF0000"/>
                </a:solidFill>
              </a:rPr>
              <a:t>1</a:t>
            </a:r>
            <a:endParaRPr lang="hu-HU" dirty="0">
              <a:solidFill>
                <a:srgbClr val="FF0000"/>
              </a:solidFill>
            </a:endParaRPr>
          </a:p>
        </p:txBody>
      </p:sp>
      <p:sp>
        <p:nvSpPr>
          <p:cNvPr id="101" name="Téglalap 100"/>
          <p:cNvSpPr/>
          <p:nvPr/>
        </p:nvSpPr>
        <p:spPr>
          <a:xfrm>
            <a:off x="5602456" y="3140968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102" name="Téglalap 101"/>
          <p:cNvSpPr/>
          <p:nvPr/>
        </p:nvSpPr>
        <p:spPr>
          <a:xfrm>
            <a:off x="5818480" y="3140968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03" name="Téglalap 102"/>
          <p:cNvSpPr/>
          <p:nvPr/>
        </p:nvSpPr>
        <p:spPr>
          <a:xfrm>
            <a:off x="6034504" y="3140968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04" name="Téglalap 103"/>
          <p:cNvSpPr/>
          <p:nvPr/>
        </p:nvSpPr>
        <p:spPr>
          <a:xfrm>
            <a:off x="6251699" y="3140968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05" name="Téglalap 104"/>
          <p:cNvSpPr/>
          <p:nvPr/>
        </p:nvSpPr>
        <p:spPr>
          <a:xfrm>
            <a:off x="6485995" y="3140968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06" name="Téglalap 105"/>
          <p:cNvSpPr/>
          <p:nvPr/>
        </p:nvSpPr>
        <p:spPr>
          <a:xfrm>
            <a:off x="6702019" y="3140968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07" name="Téglalap 106"/>
          <p:cNvSpPr/>
          <p:nvPr/>
        </p:nvSpPr>
        <p:spPr>
          <a:xfrm>
            <a:off x="6918043" y="3140968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08" name="Téglalap 107"/>
          <p:cNvSpPr/>
          <p:nvPr/>
        </p:nvSpPr>
        <p:spPr>
          <a:xfrm>
            <a:off x="7134067" y="3140968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hu-HU" dirty="0"/>
          </a:p>
        </p:txBody>
      </p:sp>
      <p:sp>
        <p:nvSpPr>
          <p:cNvPr id="109" name="Téglalap 108"/>
          <p:cNvSpPr/>
          <p:nvPr/>
        </p:nvSpPr>
        <p:spPr>
          <a:xfrm>
            <a:off x="7350091" y="3140968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10" name="Téglalap 109"/>
          <p:cNvSpPr/>
          <p:nvPr/>
        </p:nvSpPr>
        <p:spPr>
          <a:xfrm>
            <a:off x="7584387" y="3140968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11" name="Téglalap 110"/>
          <p:cNvSpPr/>
          <p:nvPr/>
        </p:nvSpPr>
        <p:spPr>
          <a:xfrm>
            <a:off x="7800411" y="3140968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12" name="Téglalap 111"/>
          <p:cNvSpPr/>
          <p:nvPr/>
        </p:nvSpPr>
        <p:spPr>
          <a:xfrm>
            <a:off x="8016435" y="3140968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13" name="Téglalap 112"/>
          <p:cNvSpPr/>
          <p:nvPr/>
        </p:nvSpPr>
        <p:spPr>
          <a:xfrm>
            <a:off x="8232459" y="3140968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14" name="Téglalap 113"/>
          <p:cNvSpPr/>
          <p:nvPr/>
        </p:nvSpPr>
        <p:spPr>
          <a:xfrm>
            <a:off x="863329" y="3798755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15" name="Téglalap 114"/>
          <p:cNvSpPr/>
          <p:nvPr/>
        </p:nvSpPr>
        <p:spPr>
          <a:xfrm>
            <a:off x="1078127" y="3798755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16" name="Téglalap 115"/>
          <p:cNvSpPr/>
          <p:nvPr/>
        </p:nvSpPr>
        <p:spPr>
          <a:xfrm>
            <a:off x="1294151" y="3798755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17" name="Téglalap 116"/>
          <p:cNvSpPr/>
          <p:nvPr/>
        </p:nvSpPr>
        <p:spPr>
          <a:xfrm>
            <a:off x="1510175" y="3798755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18" name="Téglalap 117"/>
          <p:cNvSpPr/>
          <p:nvPr/>
        </p:nvSpPr>
        <p:spPr>
          <a:xfrm>
            <a:off x="1744471" y="3798755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19" name="Téglalap 118"/>
          <p:cNvSpPr/>
          <p:nvPr/>
        </p:nvSpPr>
        <p:spPr>
          <a:xfrm>
            <a:off x="1973029" y="3798755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20" name="Téglalap 119"/>
          <p:cNvSpPr/>
          <p:nvPr/>
        </p:nvSpPr>
        <p:spPr>
          <a:xfrm>
            <a:off x="2187827" y="3798755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21" name="Téglalap 120"/>
          <p:cNvSpPr/>
          <p:nvPr/>
        </p:nvSpPr>
        <p:spPr>
          <a:xfrm>
            <a:off x="2403851" y="3798755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22" name="Téglalap 121"/>
          <p:cNvSpPr/>
          <p:nvPr/>
        </p:nvSpPr>
        <p:spPr>
          <a:xfrm>
            <a:off x="2619875" y="3798755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23" name="Téglalap 122"/>
          <p:cNvSpPr/>
          <p:nvPr/>
        </p:nvSpPr>
        <p:spPr>
          <a:xfrm>
            <a:off x="2854171" y="3798755"/>
            <a:ext cx="216024" cy="21602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25" name="Téglalap 124"/>
          <p:cNvSpPr/>
          <p:nvPr/>
        </p:nvSpPr>
        <p:spPr>
          <a:xfrm>
            <a:off x="3075494" y="3798755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26" name="Téglalap 125"/>
          <p:cNvSpPr/>
          <p:nvPr/>
        </p:nvSpPr>
        <p:spPr>
          <a:xfrm>
            <a:off x="3291518" y="3798755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27" name="Téglalap 126"/>
          <p:cNvSpPr/>
          <p:nvPr/>
        </p:nvSpPr>
        <p:spPr>
          <a:xfrm>
            <a:off x="3507542" y="3798755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28" name="Téglalap 127"/>
          <p:cNvSpPr/>
          <p:nvPr/>
        </p:nvSpPr>
        <p:spPr>
          <a:xfrm>
            <a:off x="3741838" y="3798755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29" name="Téglalap 128"/>
          <p:cNvSpPr/>
          <p:nvPr/>
        </p:nvSpPr>
        <p:spPr>
          <a:xfrm>
            <a:off x="3957862" y="3798755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30" name="Téglalap 129"/>
          <p:cNvSpPr/>
          <p:nvPr/>
        </p:nvSpPr>
        <p:spPr>
          <a:xfrm>
            <a:off x="4147705" y="3798755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31" name="Téglalap 130"/>
          <p:cNvSpPr/>
          <p:nvPr/>
        </p:nvSpPr>
        <p:spPr>
          <a:xfrm>
            <a:off x="4363729" y="3798755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32" name="Téglalap 131"/>
          <p:cNvSpPr/>
          <p:nvPr/>
        </p:nvSpPr>
        <p:spPr>
          <a:xfrm>
            <a:off x="4579753" y="3798755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33" name="Téglalap 132"/>
          <p:cNvSpPr/>
          <p:nvPr/>
        </p:nvSpPr>
        <p:spPr>
          <a:xfrm>
            <a:off x="4814049" y="3798755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34" name="Téglalap 133"/>
          <p:cNvSpPr/>
          <p:nvPr/>
        </p:nvSpPr>
        <p:spPr>
          <a:xfrm>
            <a:off x="5030073" y="3798755"/>
            <a:ext cx="216024" cy="216024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35" name="Téglalap 134"/>
          <p:cNvSpPr/>
          <p:nvPr/>
        </p:nvSpPr>
        <p:spPr>
          <a:xfrm>
            <a:off x="5260148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36" name="Téglalap 135"/>
          <p:cNvSpPr/>
          <p:nvPr/>
        </p:nvSpPr>
        <p:spPr>
          <a:xfrm>
            <a:off x="5494444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37" name="Téglalap 136"/>
          <p:cNvSpPr/>
          <p:nvPr/>
        </p:nvSpPr>
        <p:spPr>
          <a:xfrm>
            <a:off x="5710468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38" name="Téglalap 137"/>
          <p:cNvSpPr/>
          <p:nvPr/>
        </p:nvSpPr>
        <p:spPr>
          <a:xfrm>
            <a:off x="5926492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39" name="Téglalap 138"/>
          <p:cNvSpPr/>
          <p:nvPr/>
        </p:nvSpPr>
        <p:spPr>
          <a:xfrm>
            <a:off x="6142516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40" name="Téglalap 139"/>
          <p:cNvSpPr/>
          <p:nvPr/>
        </p:nvSpPr>
        <p:spPr>
          <a:xfrm>
            <a:off x="6359711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41" name="Téglalap 140"/>
          <p:cNvSpPr/>
          <p:nvPr/>
        </p:nvSpPr>
        <p:spPr>
          <a:xfrm>
            <a:off x="6594007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42" name="Téglalap 141"/>
          <p:cNvSpPr/>
          <p:nvPr/>
        </p:nvSpPr>
        <p:spPr>
          <a:xfrm>
            <a:off x="6810031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43" name="Téglalap 142"/>
          <p:cNvSpPr/>
          <p:nvPr/>
        </p:nvSpPr>
        <p:spPr>
          <a:xfrm>
            <a:off x="7026055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44" name="Téglalap 143"/>
          <p:cNvSpPr/>
          <p:nvPr/>
        </p:nvSpPr>
        <p:spPr>
          <a:xfrm>
            <a:off x="7242079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45" name="Téglalap 144"/>
          <p:cNvSpPr/>
          <p:nvPr/>
        </p:nvSpPr>
        <p:spPr>
          <a:xfrm>
            <a:off x="7433269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46" name="Téglalap 145"/>
          <p:cNvSpPr/>
          <p:nvPr/>
        </p:nvSpPr>
        <p:spPr>
          <a:xfrm>
            <a:off x="7634338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47" name="Téglalap 146"/>
          <p:cNvSpPr/>
          <p:nvPr/>
        </p:nvSpPr>
        <p:spPr>
          <a:xfrm>
            <a:off x="7850362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 smtClean="0"/>
              <a:t>0</a:t>
            </a:r>
            <a:endParaRPr lang="hu-HU" dirty="0"/>
          </a:p>
        </p:txBody>
      </p:sp>
      <p:sp>
        <p:nvSpPr>
          <p:cNvPr id="148" name="Téglalap 147"/>
          <p:cNvSpPr/>
          <p:nvPr/>
        </p:nvSpPr>
        <p:spPr>
          <a:xfrm>
            <a:off x="8066386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49" name="Téglalap 148"/>
          <p:cNvSpPr/>
          <p:nvPr/>
        </p:nvSpPr>
        <p:spPr>
          <a:xfrm>
            <a:off x="8282410" y="3789040"/>
            <a:ext cx="216024" cy="216024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hu-HU" dirty="0"/>
              <a:t>1</a:t>
            </a:r>
          </a:p>
        </p:txBody>
      </p:sp>
      <p:sp>
        <p:nvSpPr>
          <p:cNvPr id="124" name="Tartalom helye 1"/>
          <p:cNvSpPr txBox="1">
            <a:spLocks/>
          </p:cNvSpPr>
          <p:nvPr/>
        </p:nvSpPr>
        <p:spPr>
          <a:xfrm>
            <a:off x="766065" y="4437112"/>
            <a:ext cx="7408333" cy="82554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263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663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4"/>
              </a:spcBef>
              <a:buClr>
                <a:schemeClr val="accent1"/>
              </a:buClr>
              <a:buFont typeface="Symbol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hu-HU" dirty="0" smtClean="0"/>
              <a:t>A redundancia miatt nagy a valószínűsége, hogy a determinált mennyiségben megismételt blokkok közül nem mind hibásodik meg </a:t>
            </a:r>
            <a:r>
              <a:rPr lang="hu-HU" dirty="0" smtClean="0">
                <a:sym typeface="Wingdings" panose="05000000000000000000" pitchFamily="2" charset="2"/>
              </a:rPr>
              <a:t> az üzenet visszaállítható</a:t>
            </a:r>
            <a:endParaRPr lang="hu-HU" dirty="0"/>
          </a:p>
        </p:txBody>
      </p:sp>
    </p:spTree>
    <p:extLst>
      <p:ext uri="{BB962C8B-B14F-4D97-AF65-F5344CB8AC3E}">
        <p14:creationId xmlns:p14="http://schemas.microsoft.com/office/powerpoint/2010/main" val="643500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Hullám">
  <a:themeElements>
    <a:clrScheme name="Hullá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Hullám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ullá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é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250</TotalTime>
  <Words>1324</Words>
  <Application>Microsoft Office PowerPoint</Application>
  <PresentationFormat>Diavetítés a képernyőre (4:3 oldalarány)</PresentationFormat>
  <Paragraphs>871</Paragraphs>
  <Slides>25</Slides>
  <Notes>2</Notes>
  <HiddenSlides>0</HiddenSlides>
  <MMClips>0</MMClips>
  <ScaleCrop>false</ScaleCrop>
  <HeadingPairs>
    <vt:vector size="6" baseType="variant">
      <vt:variant>
        <vt:lpstr>Téma</vt:lpstr>
      </vt:variant>
      <vt:variant>
        <vt:i4>1</vt:i4>
      </vt:variant>
      <vt:variant>
        <vt:lpstr>Beágyazott OLE kiszolgálók</vt:lpstr>
      </vt:variant>
      <vt:variant>
        <vt:i4>3</vt:i4>
      </vt:variant>
      <vt:variant>
        <vt:lpstr>Diacímek</vt:lpstr>
      </vt:variant>
      <vt:variant>
        <vt:i4>25</vt:i4>
      </vt:variant>
    </vt:vector>
  </HeadingPairs>
  <TitlesOfParts>
    <vt:vector size="29" baseType="lpstr">
      <vt:lpstr>Hullám</vt:lpstr>
      <vt:lpstr>Photoshop.Image.5</vt:lpstr>
      <vt:lpstr>MSDraw</vt:lpstr>
      <vt:lpstr>Bitkép</vt:lpstr>
      <vt:lpstr>Hibajavító eljárások</vt:lpstr>
      <vt:lpstr>Csatornakódolás</vt:lpstr>
      <vt:lpstr>Hibafelismerés, hibajavítás</vt:lpstr>
      <vt:lpstr>ARQ</vt:lpstr>
      <vt:lpstr>ARQ</vt:lpstr>
      <vt:lpstr>FEC</vt:lpstr>
      <vt:lpstr>FEC</vt:lpstr>
      <vt:lpstr>Hibadetektálási eljárások- Ismétlés</vt:lpstr>
      <vt:lpstr>Hibadetektálási eljárások- Ismétlés</vt:lpstr>
      <vt:lpstr>Ismétlési eljárás hátrányai</vt:lpstr>
      <vt:lpstr>Paritásképzés</vt:lpstr>
      <vt:lpstr>Polaritásváltás - diverziti</vt:lpstr>
      <vt:lpstr>CRC</vt:lpstr>
      <vt:lpstr>Hamming-távolságon alapuló hibafelismerés</vt:lpstr>
      <vt:lpstr>Hamming-távolságon alapuló hibafelismerés</vt:lpstr>
      <vt:lpstr>Reed-Solomon kód</vt:lpstr>
      <vt:lpstr>Reed-Solomon kód</vt:lpstr>
      <vt:lpstr>Reed-Solomon kód a digitális műsorszórásban</vt:lpstr>
      <vt:lpstr>Interleaving</vt:lpstr>
      <vt:lpstr>Interleaving</vt:lpstr>
      <vt:lpstr>PowerPoint bemutató</vt:lpstr>
      <vt:lpstr>PowerPoint bemutató</vt:lpstr>
      <vt:lpstr>Interleaving a gyakorlatban</vt:lpstr>
      <vt:lpstr>DVB-rendszerek</vt:lpstr>
      <vt:lpstr>Köszönöm a figyelmet!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Hibajavító eljárások</dc:title>
  <dc:creator>Unger Tamás</dc:creator>
  <cp:lastModifiedBy>Unger Tamás</cp:lastModifiedBy>
  <cp:revision>25</cp:revision>
  <dcterms:created xsi:type="dcterms:W3CDTF">2013-10-19T17:49:01Z</dcterms:created>
  <dcterms:modified xsi:type="dcterms:W3CDTF">2013-10-21T05:51:32Z</dcterms:modified>
</cp:coreProperties>
</file>